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7" r:id="rId2"/>
    <p:sldId id="296" r:id="rId3"/>
    <p:sldId id="294" r:id="rId4"/>
    <p:sldId id="278" r:id="rId5"/>
    <p:sldId id="290" r:id="rId6"/>
    <p:sldId id="292" r:id="rId7"/>
    <p:sldId id="295" r:id="rId8"/>
    <p:sldId id="313" r:id="rId9"/>
    <p:sldId id="312" r:id="rId10"/>
    <p:sldId id="315" r:id="rId11"/>
    <p:sldId id="316" r:id="rId12"/>
    <p:sldId id="317" r:id="rId13"/>
    <p:sldId id="318" r:id="rId14"/>
    <p:sldId id="319" r:id="rId15"/>
    <p:sldId id="314" r:id="rId16"/>
    <p:sldId id="320" r:id="rId17"/>
    <p:sldId id="311" r:id="rId18"/>
    <p:sldId id="321" r:id="rId19"/>
    <p:sldId id="322" r:id="rId20"/>
    <p:sldId id="323" r:id="rId21"/>
    <p:sldId id="324" r:id="rId22"/>
    <p:sldId id="299" r:id="rId2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4660"/>
  </p:normalViewPr>
  <p:slideViewPr>
    <p:cSldViewPr>
      <p:cViewPr varScale="1">
        <p:scale>
          <a:sx n="69" d="100"/>
          <a:sy n="69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3F702-D6EC-4582-9F2A-8A9A6E69F298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FACC5-EBF7-433E-852A-575360609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5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84" y="116632"/>
            <a:ext cx="2502569" cy="218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54295" y="2297088"/>
            <a:ext cx="8856984" cy="44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7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Развитие научно-технического мышления</a:t>
            </a:r>
          </a:p>
          <a:p>
            <a:pPr>
              <a:lnSpc>
                <a:spcPct val="117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lang="ru-RU" sz="2800" b="1" i="1" dirty="0" smtClean="0">
              <a:solidFill>
                <a:srgbClr val="0000FF"/>
              </a:solidFill>
              <a:latin typeface="Comic Sans MS"/>
              <a:ea typeface="Microsoft YaHei"/>
            </a:endParaRPr>
          </a:p>
          <a:p>
            <a:pPr>
              <a:lnSpc>
                <a:spcPct val="117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sz="2800" b="1" i="1" dirty="0" smtClean="0">
                <a:solidFill>
                  <a:srgbClr val="0000FF"/>
                </a:solidFill>
                <a:latin typeface="Comic Sans MS"/>
                <a:ea typeface="Microsoft YaHei"/>
              </a:rPr>
              <a:t>МБОУ лицей авиационного профиля № 135 </a:t>
            </a:r>
          </a:p>
          <a:p>
            <a:pPr>
              <a:lnSpc>
                <a:spcPct val="117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ru-RU" sz="2800" b="1" i="1" dirty="0" smtClean="0">
                <a:solidFill>
                  <a:srgbClr val="0000FF"/>
                </a:solidFill>
                <a:latin typeface="Comic Sans MS"/>
                <a:ea typeface="Microsoft YaHei"/>
              </a:rPr>
              <a:t>городского округа Самара</a:t>
            </a:r>
            <a:r>
              <a:rPr lang="ru-RU" sz="1400" b="1" i="1" dirty="0" smtClean="0">
                <a:solidFill>
                  <a:srgbClr val="0000FF"/>
                </a:solidFill>
                <a:latin typeface="Comic Sans MS"/>
                <a:ea typeface="Microsoft YaHei"/>
              </a:rPr>
              <a:t/>
            </a:r>
            <a:br>
              <a:rPr lang="ru-RU" sz="1400" b="1" i="1" dirty="0" smtClean="0">
                <a:solidFill>
                  <a:srgbClr val="0000FF"/>
                </a:solidFill>
                <a:latin typeface="Comic Sans MS"/>
                <a:ea typeface="Microsoft YaHei"/>
              </a:rPr>
            </a:br>
            <a:endParaRPr lang="ru-RU" alt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856650"/>
          </a:xfrm>
        </p:spPr>
      </p:pic>
    </p:spTree>
    <p:extLst>
      <p:ext uri="{BB962C8B-B14F-4D97-AF65-F5344CB8AC3E}">
        <p14:creationId xmlns:p14="http://schemas.microsoft.com/office/powerpoint/2010/main" val="16318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638"/>
            <a:ext cx="8619976" cy="5746650"/>
          </a:xfrm>
        </p:spPr>
      </p:pic>
    </p:spTree>
    <p:extLst>
      <p:ext uri="{BB962C8B-B14F-4D97-AF65-F5344CB8AC3E}">
        <p14:creationId xmlns:p14="http://schemas.microsoft.com/office/powerpoint/2010/main" val="38509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8" y="260771"/>
            <a:ext cx="8466284" cy="5688632"/>
          </a:xfrm>
        </p:spPr>
      </p:pic>
    </p:spTree>
    <p:extLst>
      <p:ext uri="{BB962C8B-B14F-4D97-AF65-F5344CB8AC3E}">
        <p14:creationId xmlns:p14="http://schemas.microsoft.com/office/powerpoint/2010/main" val="32638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48973" cy="5832648"/>
          </a:xfrm>
        </p:spPr>
      </p:pic>
    </p:spTree>
    <p:extLst>
      <p:ext uri="{BB962C8B-B14F-4D97-AF65-F5344CB8AC3E}">
        <p14:creationId xmlns:p14="http://schemas.microsoft.com/office/powerpoint/2010/main" val="8254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129">
            <a:off x="5845086" y="1190191"/>
            <a:ext cx="2351488" cy="3144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204">
            <a:off x="285057" y="1056256"/>
            <a:ext cx="2354303" cy="3158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87">
            <a:off x="535261" y="1986471"/>
            <a:ext cx="2729640" cy="3662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787">
            <a:off x="6291290" y="2669495"/>
            <a:ext cx="2284989" cy="3055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2000"/>
                    </a14:imgEffect>
                    <a14:imgEffect>
                      <a14:brightnessContrast bright="-16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21" y="857250"/>
            <a:ext cx="384687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8731" y="191513"/>
            <a:ext cx="6798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</a:rPr>
              <a:t>Признание международных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3882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3" r="14086" b="10904"/>
          <a:stretch/>
        </p:blipFill>
        <p:spPr>
          <a:xfrm>
            <a:off x="251520" y="692696"/>
            <a:ext cx="8654797" cy="4594522"/>
          </a:xfrm>
        </p:spPr>
      </p:pic>
    </p:spTree>
    <p:extLst>
      <p:ext uri="{BB962C8B-B14F-4D97-AF65-F5344CB8AC3E}">
        <p14:creationId xmlns:p14="http://schemas.microsoft.com/office/powerpoint/2010/main" val="1651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748971" cy="5832648"/>
          </a:xfrm>
        </p:spPr>
      </p:pic>
    </p:spTree>
    <p:extLst>
      <p:ext uri="{BB962C8B-B14F-4D97-AF65-F5344CB8AC3E}">
        <p14:creationId xmlns:p14="http://schemas.microsoft.com/office/powerpoint/2010/main" val="31590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856983" cy="5904656"/>
          </a:xfrm>
        </p:spPr>
      </p:pic>
    </p:spTree>
    <p:extLst>
      <p:ext uri="{BB962C8B-B14F-4D97-AF65-F5344CB8AC3E}">
        <p14:creationId xmlns:p14="http://schemas.microsoft.com/office/powerpoint/2010/main" val="36311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/>
          <a:stretch/>
        </p:blipFill>
        <p:spPr>
          <a:xfrm>
            <a:off x="711840" y="188640"/>
            <a:ext cx="7892608" cy="6669360"/>
          </a:xfrm>
        </p:spPr>
      </p:pic>
    </p:spTree>
    <p:extLst>
      <p:ext uri="{BB962C8B-B14F-4D97-AF65-F5344CB8AC3E}">
        <p14:creationId xmlns:p14="http://schemas.microsoft.com/office/powerpoint/2010/main" val="41446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8"/>
            <a:ext cx="8835998" cy="5890666"/>
          </a:xfrm>
        </p:spPr>
      </p:pic>
    </p:spTree>
    <p:extLst>
      <p:ext uri="{BB962C8B-B14F-4D97-AF65-F5344CB8AC3E}">
        <p14:creationId xmlns:p14="http://schemas.microsoft.com/office/powerpoint/2010/main" val="27368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4900" y="5052"/>
            <a:ext cx="9139100" cy="166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Реализация </a:t>
            </a:r>
            <a:r>
              <a:rPr lang="ru-RU" b="1" dirty="0">
                <a:solidFill>
                  <a:srgbClr val="FF0000"/>
                </a:solidFill>
              </a:rPr>
              <a:t>стратегии комплексного развития  </a:t>
            </a:r>
            <a:r>
              <a:rPr lang="ru-RU" b="1" dirty="0" smtClean="0">
                <a:solidFill>
                  <a:srgbClr val="FF0000"/>
                </a:solidFill>
              </a:rPr>
              <a:t>городского </a:t>
            </a:r>
            <a:r>
              <a:rPr lang="ru-RU" b="1" dirty="0">
                <a:solidFill>
                  <a:srgbClr val="FF0000"/>
                </a:solidFill>
              </a:rPr>
              <a:t>округа Самара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 </a:t>
            </a:r>
            <a:r>
              <a:rPr lang="ru-RU" b="1" dirty="0">
                <a:solidFill>
                  <a:srgbClr val="FF0000"/>
                </a:solidFill>
              </a:rPr>
              <a:t>период до 2025 года</a:t>
            </a: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350688"/>
            <a:ext cx="8892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2014г.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«Школа инженерного </a:t>
            </a:r>
            <a:r>
              <a:rPr lang="ru-RU" altLang="ru-RU" sz="3600" b="1" i="1" dirty="0">
                <a:solidFill>
                  <a:srgbClr val="FF0000"/>
                </a:solidFill>
              </a:rPr>
              <a:t>мышления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0000FF"/>
                </a:solidFill>
              </a:rPr>
              <a:t>2015г</a:t>
            </a:r>
            <a:r>
              <a:rPr lang="ru-RU" sz="3200" b="1" dirty="0">
                <a:solidFill>
                  <a:srgbClr val="0000FF"/>
                </a:solidFill>
              </a:rPr>
              <a:t>.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 err="1">
                <a:solidFill>
                  <a:srgbClr val="FF0000"/>
                </a:solidFill>
              </a:rPr>
              <a:t>АВИАЛАПландия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altLang="ru-RU" sz="3600" b="1" i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2016г</a:t>
            </a:r>
            <a:r>
              <a:rPr lang="ru-RU" sz="2000" b="1" dirty="0">
                <a:solidFill>
                  <a:srgbClr val="0000FF"/>
                </a:solidFill>
              </a:rPr>
              <a:t>.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«</a:t>
            </a:r>
            <a:r>
              <a:rPr lang="ru-RU" altLang="ru-RU" sz="3600" b="1" i="1" dirty="0">
                <a:solidFill>
                  <a:srgbClr val="FF0000"/>
                </a:solidFill>
              </a:rPr>
              <a:t>Школа научно-технического мышления»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058301"/>
            <a:ext cx="8568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МБОУ ЛАП № 135 - Проектная площадка:</a:t>
            </a:r>
          </a:p>
        </p:txBody>
      </p:sp>
    </p:spTree>
    <p:extLst>
      <p:ext uri="{BB962C8B-B14F-4D97-AF65-F5344CB8AC3E}">
        <p14:creationId xmlns:p14="http://schemas.microsoft.com/office/powerpoint/2010/main" val="11593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92" y="1134127"/>
            <a:ext cx="6804761" cy="4536506"/>
          </a:xfrm>
        </p:spPr>
      </p:pic>
    </p:spTree>
    <p:extLst>
      <p:ext uri="{BB962C8B-B14F-4D97-AF65-F5344CB8AC3E}">
        <p14:creationId xmlns:p14="http://schemas.microsoft.com/office/powerpoint/2010/main" val="26410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6" y="302537"/>
            <a:ext cx="8533427" cy="5688952"/>
          </a:xfrm>
        </p:spPr>
      </p:pic>
    </p:spTree>
    <p:extLst>
      <p:ext uri="{BB962C8B-B14F-4D97-AF65-F5344CB8AC3E}">
        <p14:creationId xmlns:p14="http://schemas.microsoft.com/office/powerpoint/2010/main" val="404606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00FF"/>
                </a:solidFill>
              </a:rPr>
              <a:t>Спасибо за внимание!</a:t>
            </a:r>
            <a:endParaRPr lang="ru-RU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Партнёры проекта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638800"/>
          </a:xfrm>
        </p:spPr>
        <p:txBody>
          <a:bodyPr>
            <a:normAutofit lnSpcReduction="10000"/>
          </a:bodyPr>
          <a:lstStyle/>
          <a:p>
            <a:r>
              <a:rPr lang="ru-RU" altLang="ru-RU" sz="2800" b="1" dirty="0" smtClean="0">
                <a:solidFill>
                  <a:srgbClr val="0000FF"/>
                </a:solidFill>
              </a:rPr>
              <a:t>СГАУ им. С.П. Королёва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ОАО «Кузнецов»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ОАО «Металлист Самара»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ЗАО «</a:t>
            </a:r>
            <a:r>
              <a:rPr lang="ru-RU" altLang="ru-RU" sz="2800" b="1" dirty="0" err="1" smtClean="0">
                <a:solidFill>
                  <a:srgbClr val="0000FF"/>
                </a:solidFill>
              </a:rPr>
              <a:t>Алкоа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 СМЗ»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АНО «НМЦ 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“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Школа нового поколения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”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»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г. Москва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ООО «</a:t>
            </a:r>
            <a:r>
              <a:rPr lang="ru-RU" altLang="ru-RU" sz="2800" b="1" dirty="0" err="1" smtClean="0">
                <a:solidFill>
                  <a:srgbClr val="0000FF"/>
                </a:solidFill>
              </a:rPr>
              <a:t>Аквил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», СГАУ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МФТИ ( 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Заочная физико-техническая школа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) г. Москва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ГБОУ центр педагогического мастерства г. Москва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ООО «Центр технологии тестирования «Кенгуру плюс» г. Санкт-Петербург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ООО «</a:t>
            </a:r>
            <a:r>
              <a:rPr lang="ru-RU" altLang="ru-RU" sz="2800" b="1" dirty="0" err="1" smtClean="0">
                <a:solidFill>
                  <a:srgbClr val="0000FF"/>
                </a:solidFill>
              </a:rPr>
              <a:t>АвиаСпецСистемы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»</a:t>
            </a:r>
          </a:p>
          <a:p>
            <a:r>
              <a:rPr lang="ru-RU" altLang="ru-RU" sz="2800" b="1" dirty="0" smtClean="0">
                <a:solidFill>
                  <a:srgbClr val="0000FF"/>
                </a:solidFill>
              </a:rPr>
              <a:t>МБОУ ДОД ЦДТ «Радуга»</a:t>
            </a:r>
          </a:p>
        </p:txBody>
      </p:sp>
    </p:spTree>
    <p:extLst>
      <p:ext uri="{BB962C8B-B14F-4D97-AF65-F5344CB8AC3E}">
        <p14:creationId xmlns:p14="http://schemas.microsoft.com/office/powerpoint/2010/main" val="22689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228600" y="40767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FF0000"/>
                </a:solidFill>
              </a:rPr>
              <a:t>КПК от ЦРО, 36 часов </a:t>
            </a:r>
            <a:r>
              <a:rPr lang="ru-RU" altLang="ru-RU" sz="2400" b="1" dirty="0">
                <a:solidFill>
                  <a:srgbClr val="FF0000"/>
                </a:solidFill>
              </a:rPr>
              <a:t>«</a:t>
            </a:r>
            <a:r>
              <a:rPr lang="ru-RU" altLang="ru-RU" sz="2400" b="1" dirty="0" err="1">
                <a:solidFill>
                  <a:srgbClr val="FF0000"/>
                </a:solidFill>
              </a:rPr>
              <a:t>Легоконструирование</a:t>
            </a:r>
            <a:r>
              <a:rPr lang="ru-RU" altLang="ru-RU" sz="2400" b="1" dirty="0">
                <a:solidFill>
                  <a:srgbClr val="FF0000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 Развитие научно-технического мышления младших школьников»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МАЙ,ОКТЯБРЬ </a:t>
            </a:r>
            <a:r>
              <a:rPr lang="ru-RU" altLang="ru-RU" sz="2400" b="1" dirty="0">
                <a:solidFill>
                  <a:srgbClr val="FF0000"/>
                </a:solidFill>
              </a:rPr>
              <a:t>2015</a:t>
            </a:r>
          </a:p>
        </p:txBody>
      </p:sp>
      <p:pic>
        <p:nvPicPr>
          <p:cNvPr id="8195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0353" r="8469" b="29424"/>
          <a:stretch/>
        </p:blipFill>
        <p:spPr bwMode="auto">
          <a:xfrm>
            <a:off x="49213" y="4005064"/>
            <a:ext cx="9094787" cy="25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41787" r="7036" b="27583"/>
          <a:stretch/>
        </p:blipFill>
        <p:spPr bwMode="auto">
          <a:xfrm>
            <a:off x="174382" y="1412776"/>
            <a:ext cx="8844448" cy="23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7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20838" y="-674688"/>
            <a:ext cx="11299826" cy="7532688"/>
          </a:xfrm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2919413" y="4763"/>
            <a:ext cx="6629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Беспилотные технологии и образовательная робототехника</a:t>
            </a:r>
            <a:endParaRPr lang="ru-RU" altLang="ru-RU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8018" b="20950"/>
          <a:stretch>
            <a:fillRect/>
          </a:stretch>
        </p:blipFill>
        <p:spPr bwMode="auto">
          <a:xfrm>
            <a:off x="233363" y="2895600"/>
            <a:ext cx="85328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79388" y="0"/>
            <a:ext cx="8856662" cy="65976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z="2800" b="1" dirty="0" smtClean="0">
                <a:solidFill>
                  <a:srgbClr val="0000FF"/>
                </a:solidFill>
              </a:rPr>
              <a:t>МБОУ лицей авиационного профиля № 135 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sz="2800" b="1" dirty="0" smtClean="0">
                <a:solidFill>
                  <a:srgbClr val="0000FF"/>
                </a:solidFill>
              </a:rPr>
              <a:t>г. о. Самара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smtClean="0">
                <a:solidFill>
                  <a:srgbClr val="0000FF"/>
                </a:solidFill>
              </a:rPr>
              <a:t>Проектная инициатива </a:t>
            </a: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i="1" dirty="0" smtClean="0">
                <a:solidFill>
                  <a:srgbClr val="FF0000"/>
                </a:solidFill>
              </a:rPr>
              <a:t>«Школа научно-технического мышления»</a:t>
            </a:r>
            <a:r>
              <a:rPr lang="ru-RU" altLang="ru-RU" sz="54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2016 г.</a:t>
            </a:r>
          </a:p>
          <a:p>
            <a:pPr marL="0" indent="0" algn="ctr" eaLnBrk="1" hangingPunct="1">
              <a:buFontTx/>
              <a:buNone/>
            </a:pPr>
            <a:endParaRPr lang="ru-RU" altLang="ru-RU" sz="5400" b="1" i="1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ru-RU" altLang="ru-RU" sz="3600" dirty="0" smtClean="0">
              <a:solidFill>
                <a:srgbClr val="C00000"/>
              </a:solidFill>
            </a:endParaRPr>
          </a:p>
          <a:p>
            <a:pPr marL="0" indent="0" eaLnBrk="1" hangingPunct="1">
              <a:buFontTx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3666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2400"/>
            <a:ext cx="8892480" cy="651696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FontTx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Ожидаемые практические </a:t>
            </a:r>
            <a:r>
              <a:rPr lang="ru-RU" b="1" dirty="0" smtClean="0">
                <a:solidFill>
                  <a:srgbClr val="FF0000"/>
                </a:solidFill>
              </a:rPr>
              <a:t>результаты 2016 г.: </a:t>
            </a:r>
            <a:endParaRPr lang="ru-RU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800" b="1" dirty="0">
                <a:solidFill>
                  <a:srgbClr val="003366"/>
                </a:solidFill>
              </a:rPr>
              <a:t>Разработка методических рекомендаций к программам, включение элементов робототехники и легоконструирования в учебную деятельность.</a:t>
            </a:r>
          </a:p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</a:rPr>
              <a:t>ачальная школа</a:t>
            </a:r>
            <a:r>
              <a:rPr lang="ru-RU" sz="2800" b="1" dirty="0" smtClean="0">
                <a:solidFill>
                  <a:srgbClr val="003366"/>
                </a:solidFill>
              </a:rPr>
              <a:t>: расширение </a:t>
            </a:r>
            <a:r>
              <a:rPr lang="ru-RU" sz="2800" b="1" dirty="0">
                <a:solidFill>
                  <a:srgbClr val="003366"/>
                </a:solidFill>
              </a:rPr>
              <a:t>внеурочной деятельности в </a:t>
            </a:r>
            <a:r>
              <a:rPr lang="ru-RU" sz="2800" b="1" dirty="0" smtClean="0">
                <a:solidFill>
                  <a:srgbClr val="003366"/>
                </a:solidFill>
              </a:rPr>
              <a:t>МБОУ </a:t>
            </a:r>
            <a:r>
              <a:rPr lang="ru-RU" sz="2800" b="1" dirty="0">
                <a:solidFill>
                  <a:srgbClr val="003366"/>
                </a:solidFill>
              </a:rPr>
              <a:t>ЛАП № 135 до </a:t>
            </a:r>
            <a:r>
              <a:rPr lang="ru-RU" b="1" dirty="0">
                <a:solidFill>
                  <a:srgbClr val="FF0000"/>
                </a:solidFill>
              </a:rPr>
              <a:t>200</a:t>
            </a:r>
            <a:r>
              <a:rPr lang="ru-RU" sz="2800" b="1" dirty="0">
                <a:solidFill>
                  <a:srgbClr val="003366"/>
                </a:solidFill>
              </a:rPr>
              <a:t> учащихся по </a:t>
            </a:r>
            <a:r>
              <a:rPr lang="ru-RU" sz="2800" b="1" dirty="0" err="1">
                <a:solidFill>
                  <a:srgbClr val="003366"/>
                </a:solidFill>
              </a:rPr>
              <a:t>легоконструированию</a:t>
            </a:r>
            <a:r>
              <a:rPr lang="ru-RU" sz="2800" b="1" dirty="0">
                <a:solidFill>
                  <a:srgbClr val="003366"/>
                </a:solidFill>
              </a:rPr>
              <a:t>. 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Основная школа</a:t>
            </a:r>
            <a:r>
              <a:rPr lang="ru-RU" sz="2800" b="1" dirty="0" smtClean="0">
                <a:solidFill>
                  <a:srgbClr val="003366"/>
                </a:solidFill>
              </a:rPr>
              <a:t>: расширение </a:t>
            </a:r>
            <a:r>
              <a:rPr lang="ru-RU" sz="2800" b="1" dirty="0">
                <a:solidFill>
                  <a:srgbClr val="003366"/>
                </a:solidFill>
              </a:rPr>
              <a:t>внеурочной деятельности в 5-7 классах МБОУ ЛАП № 135 до </a:t>
            </a:r>
            <a:r>
              <a:rPr lang="ru-RU" b="1" dirty="0">
                <a:solidFill>
                  <a:srgbClr val="FF0000"/>
                </a:solidFill>
              </a:rPr>
              <a:t>250</a:t>
            </a:r>
            <a:r>
              <a:rPr lang="ru-RU" sz="2800" b="1" dirty="0">
                <a:solidFill>
                  <a:srgbClr val="003366"/>
                </a:solidFill>
              </a:rPr>
              <a:t> учащихся по образовательной робототехнике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</a:p>
          <a:p>
            <a:pPr marL="0" indent="0" algn="ctr"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Старшая школа</a:t>
            </a:r>
            <a:r>
              <a:rPr lang="ru-RU" sz="2800" b="1" dirty="0" smtClean="0">
                <a:solidFill>
                  <a:srgbClr val="003366"/>
                </a:solidFill>
              </a:rPr>
              <a:t>:</a:t>
            </a:r>
            <a:endParaRPr lang="ru-RU" sz="2800" b="1" dirty="0">
              <a:solidFill>
                <a:srgbClr val="003366"/>
              </a:solidFill>
            </a:endParaRPr>
          </a:p>
          <a:p>
            <a:pPr>
              <a:defRPr/>
            </a:pPr>
            <a:r>
              <a:rPr lang="ru-RU" sz="2800" b="1" dirty="0">
                <a:solidFill>
                  <a:srgbClr val="003366"/>
                </a:solidFill>
              </a:rPr>
              <a:t>Организация робототехнического кружка по программированию </a:t>
            </a:r>
            <a:r>
              <a:rPr lang="ru-RU" sz="2800" b="1" dirty="0" err="1">
                <a:solidFill>
                  <a:srgbClr val="003366"/>
                </a:solidFill>
              </a:rPr>
              <a:t>Arduino</a:t>
            </a:r>
            <a:r>
              <a:rPr lang="ru-RU" sz="2800" b="1" dirty="0">
                <a:solidFill>
                  <a:srgbClr val="003366"/>
                </a:solidFill>
              </a:rPr>
              <a:t> для 10-11 классов</a:t>
            </a:r>
            <a:r>
              <a:rPr lang="ru-RU" sz="2800" b="1" dirty="0" smtClean="0">
                <a:solidFill>
                  <a:srgbClr val="003366"/>
                </a:solidFill>
              </a:rPr>
              <a:t>.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003366"/>
                </a:solidFill>
              </a:rPr>
              <a:t>Реализация </a:t>
            </a:r>
            <a:r>
              <a:rPr lang="ru-RU" sz="2800" b="1" dirty="0">
                <a:solidFill>
                  <a:srgbClr val="003366"/>
                </a:solidFill>
              </a:rPr>
              <a:t>учебного проекта «Физика атмосферы» с помощью </a:t>
            </a:r>
            <a:r>
              <a:rPr lang="ru-RU" sz="2800" b="1" dirty="0" err="1">
                <a:solidFill>
                  <a:srgbClr val="003366"/>
                </a:solidFill>
              </a:rPr>
              <a:t>беспилотников</a:t>
            </a:r>
            <a:r>
              <a:rPr lang="ru-RU" sz="2800" b="1" dirty="0">
                <a:solidFill>
                  <a:srgbClr val="0033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7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8640959" cy="5760640"/>
          </a:xfrm>
        </p:spPr>
      </p:pic>
    </p:spTree>
    <p:extLst>
      <p:ext uri="{BB962C8B-B14F-4D97-AF65-F5344CB8AC3E}">
        <p14:creationId xmlns:p14="http://schemas.microsoft.com/office/powerpoint/2010/main" val="35837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637"/>
            <a:ext cx="9130170" cy="6086781"/>
          </a:xfrm>
        </p:spPr>
      </p:pic>
    </p:spTree>
    <p:extLst>
      <p:ext uri="{BB962C8B-B14F-4D97-AF65-F5344CB8AC3E}">
        <p14:creationId xmlns:p14="http://schemas.microsoft.com/office/powerpoint/2010/main" val="29787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261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Партнёры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</dc:title>
  <dc:creator>teacher</dc:creator>
  <cp:lastModifiedBy>teacher</cp:lastModifiedBy>
  <cp:revision>84</cp:revision>
  <cp:lastPrinted>2015-12-14T09:05:12Z</cp:lastPrinted>
  <dcterms:created xsi:type="dcterms:W3CDTF">2015-12-13T18:31:22Z</dcterms:created>
  <dcterms:modified xsi:type="dcterms:W3CDTF">2016-02-09T07:00:20Z</dcterms:modified>
</cp:coreProperties>
</file>