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304" r:id="rId6"/>
    <p:sldId id="305" r:id="rId7"/>
    <p:sldId id="306" r:id="rId8"/>
    <p:sldId id="312" r:id="rId9"/>
    <p:sldId id="313" r:id="rId10"/>
    <p:sldId id="307" r:id="rId11"/>
    <p:sldId id="308" r:id="rId12"/>
    <p:sldId id="309" r:id="rId13"/>
    <p:sldId id="275" r:id="rId14"/>
    <p:sldId id="310" r:id="rId15"/>
    <p:sldId id="31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33"/>
    <a:srgbClr val="C00000"/>
    <a:srgbClr val="83C937"/>
    <a:srgbClr val="F5F5F5"/>
    <a:srgbClr val="FFFF66"/>
    <a:srgbClr val="DDDDDD"/>
    <a:srgbClr val="FF9933"/>
    <a:srgbClr val="000000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96" autoAdjust="0"/>
  </p:normalViewPr>
  <p:slideViewPr>
    <p:cSldViewPr>
      <p:cViewPr varScale="1">
        <p:scale>
          <a:sx n="78" d="100"/>
          <a:sy n="78" d="100"/>
        </p:scale>
        <p:origin x="17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rumosbrs01\allrussia\Marketing\Research\-%20KGWI%20-\2016\KGWI%202015_Country_Russia_8-11-15_1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Y!$B$207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Y!$A$208:$A$210</c:f>
              <c:strCache>
                <c:ptCount val="3"/>
                <c:pt idx="0">
                  <c:v>Gen Y</c:v>
                </c:pt>
                <c:pt idx="1">
                  <c:v>Gen X</c:v>
                </c:pt>
                <c:pt idx="2">
                  <c:v>Baby Boomers</c:v>
                </c:pt>
              </c:strCache>
            </c:strRef>
          </c:cat>
          <c:val>
            <c:numRef>
              <c:f>Y!$B$208:$B$210</c:f>
              <c:numCache>
                <c:formatCode>General</c:formatCode>
                <c:ptCount val="3"/>
                <c:pt idx="0">
                  <c:v>67</c:v>
                </c:pt>
                <c:pt idx="1">
                  <c:v>30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Y!$C$207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Y!$A$208:$A$210</c:f>
              <c:strCache>
                <c:ptCount val="3"/>
                <c:pt idx="0">
                  <c:v>Gen Y</c:v>
                </c:pt>
                <c:pt idx="1">
                  <c:v>Gen X</c:v>
                </c:pt>
                <c:pt idx="2">
                  <c:v>Baby Boomers</c:v>
                </c:pt>
              </c:strCache>
            </c:strRef>
          </c:cat>
          <c:val>
            <c:numRef>
              <c:f>Y!$C$208:$C$210</c:f>
              <c:numCache>
                <c:formatCode>General</c:formatCode>
                <c:ptCount val="3"/>
                <c:pt idx="0">
                  <c:v>58</c:v>
                </c:pt>
                <c:pt idx="1">
                  <c:v>38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8863480"/>
        <c:axId val="388864264"/>
      </c:barChart>
      <c:catAx>
        <c:axId val="38886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8864264"/>
        <c:crosses val="autoZero"/>
        <c:auto val="1"/>
        <c:lblAlgn val="ctr"/>
        <c:lblOffset val="100"/>
        <c:noMultiLvlLbl val="0"/>
      </c:catAx>
      <c:valAx>
        <c:axId val="388864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8863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9704954560783E-2"/>
          <c:y val="4.0933715784238225E-2"/>
          <c:w val="0.92446871379103135"/>
          <c:h val="0.635027375429657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cat>
            <c:strRef>
              <c:f>Лист1!$A$18:$A$26</c:f>
              <c:strCache>
                <c:ptCount val="9"/>
                <c:pt idx="0">
                  <c:v>Без опыта работы</c:v>
                </c:pt>
                <c:pt idx="1">
                  <c:v>Административный персонал</c:v>
                </c:pt>
                <c:pt idx="2">
                  <c:v>Продажи</c:v>
                </c:pt>
                <c:pt idx="3">
                  <c:v>Медицина, фармацевтика</c:v>
                </c:pt>
                <c:pt idx="4">
                  <c:v>Финансы бухгалтерия</c:v>
                </c:pt>
                <c:pt idx="5">
                  <c:v>It специалисты</c:v>
                </c:pt>
                <c:pt idx="6">
                  <c:v>Инженеры</c:v>
                </c:pt>
                <c:pt idx="7">
                  <c:v>Рабочий персонал</c:v>
                </c:pt>
                <c:pt idx="8">
                  <c:v>Высший менеджмент</c:v>
                </c:pt>
              </c:strCache>
            </c:strRef>
          </c:cat>
          <c:val>
            <c:numRef>
              <c:f>Лист1!$B$18:$B$26</c:f>
              <c:numCache>
                <c:formatCode>0%</c:formatCode>
                <c:ptCount val="9"/>
                <c:pt idx="0">
                  <c:v>0.13589743589743589</c:v>
                </c:pt>
                <c:pt idx="1">
                  <c:v>8.5384615384615378E-2</c:v>
                </c:pt>
                <c:pt idx="2">
                  <c:v>0.13333333333333333</c:v>
                </c:pt>
                <c:pt idx="3">
                  <c:v>1.8717948717948719E-2</c:v>
                </c:pt>
                <c:pt idx="4">
                  <c:v>8.7948717948717947E-2</c:v>
                </c:pt>
                <c:pt idx="5">
                  <c:v>0.08</c:v>
                </c:pt>
                <c:pt idx="6">
                  <c:v>6.1538461538461542E-2</c:v>
                </c:pt>
                <c:pt idx="7">
                  <c:v>9.8435897435897434E-3</c:v>
                </c:pt>
                <c:pt idx="8">
                  <c:v>5.128205128205128E-2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7607224"/>
        <c:axId val="376888304"/>
      </c:barChart>
      <c:catAx>
        <c:axId val="37760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6888304"/>
        <c:crosses val="autoZero"/>
        <c:auto val="1"/>
        <c:lblAlgn val="ctr"/>
        <c:lblOffset val="100"/>
        <c:noMultiLvlLbl val="0"/>
      </c:catAx>
      <c:valAx>
        <c:axId val="376888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760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16 - 20 </a:t>
            </a:r>
            <a:r>
              <a:rPr lang="ru-RU" sz="1800" dirty="0">
                <a:solidFill>
                  <a:srgbClr val="C00000"/>
                </a:solidFill>
              </a:rPr>
              <a:t>лет</a:t>
            </a:r>
          </a:p>
        </c:rich>
      </c:tx>
      <c:layout>
        <c:manualLayout>
          <c:xMode val="edge"/>
          <c:yMode val="edge"/>
          <c:x val="0.3379075000000010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638055555555556E-2"/>
          <c:y val="0.12654583333333341"/>
          <c:w val="0.87345416666666653"/>
          <c:h val="0.87345416666666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16-20 лет</c:v>
                </c:pt>
              </c:strCache>
            </c:strRef>
          </c:tx>
          <c:dLbls>
            <c:dLbl>
              <c:idx val="5"/>
              <c:layout>
                <c:manualLayout>
                  <c:x val="-2.5521927115503412E-2"/>
                  <c:y val="2.85186329009676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490555555555556E-2"/>
                  <c:y val="8.6739722222222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Сайты по поиску работы</c:v>
                </c:pt>
                <c:pt idx="1">
                  <c:v>Специализированные газеты</c:v>
                </c:pt>
                <c:pt idx="2">
                  <c:v>Социальные сети</c:v>
                </c:pt>
                <c:pt idx="3">
                  <c:v>Специальные мероприятия (дни карьеры, ярмарки вакансий и т.д.)</c:v>
                </c:pt>
                <c:pt idx="4">
                  <c:v>Рекомендации знакомых</c:v>
                </c:pt>
                <c:pt idx="5">
                  <c:v>Агентства по подбору персонала</c:v>
                </c:pt>
                <c:pt idx="6">
                  <c:v>Центры занятости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83</c:v>
                </c:pt>
                <c:pt idx="1">
                  <c:v>12</c:v>
                </c:pt>
                <c:pt idx="2">
                  <c:v>36</c:v>
                </c:pt>
                <c:pt idx="3">
                  <c:v>47</c:v>
                </c:pt>
                <c:pt idx="4">
                  <c:v>40</c:v>
                </c:pt>
                <c:pt idx="5">
                  <c:v>6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>
                <a:solidFill>
                  <a:srgbClr val="C00000"/>
                </a:solidFill>
              </a:defRPr>
            </a:pPr>
            <a:r>
              <a:rPr lang="ru-RU" sz="1800" dirty="0" smtClean="0">
                <a:solidFill>
                  <a:srgbClr val="C00000"/>
                </a:solidFill>
              </a:rPr>
              <a:t>21 - 27 </a:t>
            </a:r>
            <a:r>
              <a:rPr lang="ru-RU" sz="1800" dirty="0">
                <a:solidFill>
                  <a:srgbClr val="C00000"/>
                </a:solidFill>
              </a:rPr>
              <a:t>лет</a:t>
            </a:r>
          </a:p>
        </c:rich>
      </c:tx>
      <c:layout>
        <c:manualLayout>
          <c:xMode val="edge"/>
          <c:yMode val="edge"/>
          <c:x val="0.33790750000000125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0638055555555556E-2"/>
          <c:y val="0.12654583333333341"/>
          <c:w val="0.87345416666666653"/>
          <c:h val="0.873454166666666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16-20 лет</c:v>
                </c:pt>
              </c:strCache>
            </c:strRef>
          </c:tx>
          <c:dLbls>
            <c:dLbl>
              <c:idx val="5"/>
              <c:layout>
                <c:manualLayout>
                  <c:x val="-2.9879898428385263E-2"/>
                  <c:y val="3.28766042138494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3490555555555556E-2"/>
                  <c:y val="8.673972222222224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Сайты по поиску работы</c:v>
                </c:pt>
                <c:pt idx="1">
                  <c:v>Специализированные газеты</c:v>
                </c:pt>
                <c:pt idx="2">
                  <c:v>Социальные сети</c:v>
                </c:pt>
                <c:pt idx="3">
                  <c:v>Специальные мероприятия (дни карьеры, ярмарки вакансий и т.д.)</c:v>
                </c:pt>
                <c:pt idx="4">
                  <c:v>Рекомендации знакомых</c:v>
                </c:pt>
                <c:pt idx="5">
                  <c:v>Агентства по подбору персонала</c:v>
                </c:pt>
                <c:pt idx="6">
                  <c:v>Центры занятости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</c:v>
                </c:pt>
                <c:pt idx="1">
                  <c:v>11</c:v>
                </c:pt>
                <c:pt idx="2">
                  <c:v>37</c:v>
                </c:pt>
                <c:pt idx="3">
                  <c:v>71</c:v>
                </c:pt>
                <c:pt idx="4">
                  <c:v>53</c:v>
                </c:pt>
                <c:pt idx="5">
                  <c:v>11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D5D48-76D2-4506-8424-86B5C4860605}" type="datetimeFigureOut">
              <a:rPr lang="ru-RU" smtClean="0"/>
              <a:pPr/>
              <a:t>24.10.2016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F0A30-EC1E-4E56-965C-1B718F33EC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48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Оргкомитету Сочи 2014 предложено уникальное решение по подброу персонала по итогам которого для организации игр отобраны профессионалы своего дела. Мы гордимся этим статусом итд итп</a:t>
            </a:r>
          </a:p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69FB00-8680-4B0C-8495-26CAB1D05E4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4</a:t>
            </a:fld>
            <a:endParaRPr lang="en-US" smtClean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046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К 2020 году поколение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Y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 будет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составлять 40%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от всей рабочей силы развитых стран, опередив в этом смысле поколение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X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, которое в настоящий момент занимает первое место по численности. И, поскольку ожидания поколения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Y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меняются, то вместе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c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ними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происходит трансформация в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рекрутинге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, мотивации и представлении о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рабочем месте.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График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Количество представителей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Y </a:t>
            </a:r>
            <a:r>
              <a:rPr lang="ru-R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среди участников исследования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MS PGothic" charset="0"/>
              </a:rPr>
              <a:t>KGWI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MS PGothic" charset="0"/>
            </a:endParaRPr>
          </a:p>
          <a:p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2A2547CF-91CE-624E-9897-DAC0670AB5BA}" type="slidenum">
              <a:rPr lang="en-US">
                <a:cs typeface="Arial" charset="0"/>
              </a:rPr>
              <a:pPr/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88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«Теория поколений». </a:t>
            </a:r>
            <a:r>
              <a:rPr lang="ru-RU" dirty="0" smtClean="0"/>
              <a:t>Здесь должны быть обозначены 4 поколения, свойственные им черты. </a:t>
            </a:r>
            <a:r>
              <a:rPr lang="ru-RU" altLang="ru-RU" dirty="0" smtClean="0"/>
              <a:t>К 2020 году 50% от мировых трудовых ресурсов будут составлять </a:t>
            </a:r>
            <a:r>
              <a:rPr lang="en-US" altLang="ru-RU" dirty="0" smtClean="0"/>
              <a:t>Y (20-29 </a:t>
            </a:r>
            <a:r>
              <a:rPr lang="ru-RU" altLang="ru-RU" dirty="0" smtClean="0"/>
              <a:t>лет). 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err="1" smtClean="0"/>
              <a:t>Бейби-бумеры</a:t>
            </a:r>
            <a:r>
              <a:rPr lang="ru-RU" dirty="0" smtClean="0"/>
              <a:t> (1943-1963). </a:t>
            </a:r>
          </a:p>
          <a:p>
            <a:pPr>
              <a:defRPr/>
            </a:pPr>
            <a:r>
              <a:rPr lang="ru-RU" i="1" dirty="0" smtClean="0"/>
              <a:t>Победители, для которых нет ничего невозможного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Безграничный оптимизм и вера в «светлое будущее»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Коллективизм</a:t>
            </a:r>
            <a:endParaRPr lang="ru-RU" i="0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Поколение «Х»</a:t>
            </a:r>
            <a:r>
              <a:rPr lang="ru-RU" dirty="0" smtClean="0"/>
              <a:t> (1963 – 1983).</a:t>
            </a:r>
          </a:p>
          <a:p>
            <a:pPr>
              <a:defRPr/>
            </a:pPr>
            <a:r>
              <a:rPr lang="ru-RU" i="1" dirty="0" smtClean="0"/>
              <a:t>Индивидуализм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Информированность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Умение ставить цели и достигать их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Коммуникабельность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 </a:t>
            </a:r>
            <a:endParaRPr lang="ru-RU" dirty="0" smtClean="0"/>
          </a:p>
          <a:p>
            <a:pPr>
              <a:defRPr/>
            </a:pPr>
            <a:r>
              <a:rPr lang="ru-RU" b="1" dirty="0" smtClean="0"/>
              <a:t>Поколение «</a:t>
            </a:r>
            <a:r>
              <a:rPr lang="en-US" b="1" dirty="0" smtClean="0"/>
              <a:t>Y</a:t>
            </a:r>
            <a:r>
              <a:rPr lang="ru-RU" b="1" dirty="0" smtClean="0"/>
              <a:t>»</a:t>
            </a:r>
            <a:r>
              <a:rPr lang="ru-RU" dirty="0" smtClean="0"/>
              <a:t> (1983 – середина 90-х). Миллениум.</a:t>
            </a:r>
          </a:p>
          <a:p>
            <a:pPr>
              <a:defRPr/>
            </a:pPr>
            <a:r>
              <a:rPr lang="ru-RU" i="1" dirty="0" smtClean="0"/>
              <a:t>Гибкость, Мобильность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Общительность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Техническая продвинутость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Уверенность в себе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Оптимизм</a:t>
            </a: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  <a:p>
            <a:pPr>
              <a:defRPr/>
            </a:pPr>
            <a:r>
              <a:rPr lang="ru-RU" b="1" dirty="0" smtClean="0"/>
              <a:t>Поколение «</a:t>
            </a:r>
            <a:r>
              <a:rPr lang="en-US" b="1" dirty="0" smtClean="0"/>
              <a:t>Z</a:t>
            </a:r>
            <a:r>
              <a:rPr lang="ru-RU" b="1" dirty="0" smtClean="0"/>
              <a:t>»</a:t>
            </a:r>
            <a:r>
              <a:rPr lang="ru-RU" dirty="0" smtClean="0"/>
              <a:t> (начиная с середины 90-х). Дети настоящего.</a:t>
            </a:r>
          </a:p>
          <a:p>
            <a:pPr>
              <a:defRPr/>
            </a:pPr>
            <a:r>
              <a:rPr lang="ru-RU" i="1" dirty="0" smtClean="0"/>
              <a:t>Дружелюбные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Креативные, творческие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Амбициозны</a:t>
            </a:r>
            <a:endParaRPr lang="ru-RU" dirty="0" smtClean="0"/>
          </a:p>
          <a:p>
            <a:pPr>
              <a:defRPr/>
            </a:pPr>
            <a:r>
              <a:rPr lang="ru-RU" i="1" dirty="0" smtClean="0"/>
              <a:t>Непостоянны</a:t>
            </a:r>
            <a:endParaRPr lang="ru-RU" dirty="0" smtClean="0"/>
          </a:p>
          <a:p>
            <a:pPr>
              <a:defRPr/>
            </a:pPr>
            <a:endParaRPr lang="ru-RU" dirty="0" smtClean="0"/>
          </a:p>
          <a:p>
            <a:endParaRPr lang="en-AU" dirty="0">
              <a:latin typeface="Calibri" charset="0"/>
              <a:ea typeface="MS PGothic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fld id="{14B04D3C-F5BF-5947-B96D-940A8D6F4D81}" type="slidenum">
              <a:rPr lang="en-US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54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5F680B-C316-4536-871B-6CF0CD87272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9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другом: рекомендации ВУЗа, сайты компаний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5F0A30-EC1E-4E56-965C-1B718F33EC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04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T Main1 cov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PT Main1 pag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7FF5-7D67-45CA-93E9-4CB84EDFD4AC}" type="datetimeFigureOut">
              <a:rPr lang="en-US" smtClean="0"/>
              <a:pPr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5E149-EE8A-43C8-996D-6DE57AC0F1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ellyservicesrussia" TargetMode="External"/><Relationship Id="rId2" Type="http://schemas.openxmlformats.org/officeDocument/2006/relationships/hyperlink" Target="https://vk.com/kellyservi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26" Type="http://schemas.openxmlformats.org/officeDocument/2006/relationships/image" Target="../media/image28.jpeg"/><Relationship Id="rId39" Type="http://schemas.openxmlformats.org/officeDocument/2006/relationships/image" Target="../media/image41.jpeg"/><Relationship Id="rId3" Type="http://schemas.openxmlformats.org/officeDocument/2006/relationships/image" Target="../media/image5.png"/><Relationship Id="rId21" Type="http://schemas.openxmlformats.org/officeDocument/2006/relationships/image" Target="../media/image23.jpeg"/><Relationship Id="rId34" Type="http://schemas.openxmlformats.org/officeDocument/2006/relationships/image" Target="../media/image36.jpeg"/><Relationship Id="rId42" Type="http://schemas.openxmlformats.org/officeDocument/2006/relationships/image" Target="../media/image4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20" Type="http://schemas.openxmlformats.org/officeDocument/2006/relationships/image" Target="../media/image22.jpeg"/><Relationship Id="rId29" Type="http://schemas.openxmlformats.org/officeDocument/2006/relationships/image" Target="../media/image31.jpeg"/><Relationship Id="rId41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image" Target="../media/image26.jpeg"/><Relationship Id="rId32" Type="http://schemas.openxmlformats.org/officeDocument/2006/relationships/image" Target="../media/image34.jpeg"/><Relationship Id="rId37" Type="http://schemas.openxmlformats.org/officeDocument/2006/relationships/image" Target="../media/image39.jpeg"/><Relationship Id="rId40" Type="http://schemas.openxmlformats.org/officeDocument/2006/relationships/image" Target="../media/image42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23" Type="http://schemas.openxmlformats.org/officeDocument/2006/relationships/image" Target="../media/image25.jpeg"/><Relationship Id="rId28" Type="http://schemas.openxmlformats.org/officeDocument/2006/relationships/image" Target="../media/image30.jpeg"/><Relationship Id="rId36" Type="http://schemas.openxmlformats.org/officeDocument/2006/relationships/image" Target="../media/image38.jpeg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31" Type="http://schemas.openxmlformats.org/officeDocument/2006/relationships/image" Target="../media/image33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Relationship Id="rId22" Type="http://schemas.openxmlformats.org/officeDocument/2006/relationships/image" Target="../media/image24.jpeg"/><Relationship Id="rId27" Type="http://schemas.openxmlformats.org/officeDocument/2006/relationships/image" Target="../media/image29.jpeg"/><Relationship Id="rId30" Type="http://schemas.openxmlformats.org/officeDocument/2006/relationships/image" Target="../media/image32.jpeg"/><Relationship Id="rId35" Type="http://schemas.openxmlformats.org/officeDocument/2006/relationships/image" Target="../media/image37.jpeg"/><Relationship Id="rId43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:\Marketing\Brand Book\Логотипы\ПОСТАВЩИК ИГР 2014\ПОСТАВЩИК-ИГР-СОЧИ-2014-3.png"/>
          <p:cNvPicPr>
            <a:picLocks noChangeAspect="1" noChangeArrowheads="1"/>
          </p:cNvPicPr>
          <p:nvPr/>
        </p:nvPicPr>
        <p:blipFill>
          <a:blip r:embed="rId2" cstate="print"/>
          <a:srcRect t="23490" b="26018"/>
          <a:stretch>
            <a:fillRect/>
          </a:stretch>
        </p:blipFill>
        <p:spPr bwMode="auto">
          <a:xfrm>
            <a:off x="6858000" y="152400"/>
            <a:ext cx="2444852" cy="87009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09600" y="1752600"/>
            <a:ext cx="7772400" cy="2514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«Ситуация и перспективы рынка труда для молодых специалистов».</a:t>
            </a:r>
            <a:endParaRPr lang="ru-RU" sz="4000" dirty="0">
              <a:solidFill>
                <a:srgbClr val="1A4652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5334000"/>
            <a:ext cx="3733800" cy="8382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САМАРА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6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год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24254"/>
            <a:ext cx="8153400" cy="4572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bg1"/>
                </a:solidFill>
              </a:rPr>
              <a:t>Источники поиска работы (по возрастам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295400"/>
            <a:ext cx="66708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Какими источниками Вы пользуетесь при поиске работы?</a:t>
            </a:r>
          </a:p>
          <a:p>
            <a:r>
              <a:rPr lang="ru-RU" dirty="0" smtClean="0"/>
              <a:t>(по возрастным категориям: от 16 до 20 лет и от 21 до 27 лет)</a:t>
            </a: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05200" y="2133600"/>
          <a:ext cx="2914200" cy="291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209575"/>
            <a:ext cx="28289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5867400" y="3657600"/>
          <a:ext cx="2914200" cy="291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86690" y="5400715"/>
            <a:ext cx="75438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! После 2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года при поиске работы кандидаты</a:t>
            </a:r>
          </a:p>
          <a:p>
            <a:endParaRPr lang="ru-RU" sz="1400" dirty="0" smtClean="0"/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</a:rPr>
              <a:t>чаще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ходят на специальные мероприятия, обращаются </a:t>
            </a:r>
          </a:p>
          <a:p>
            <a:r>
              <a:rPr lang="ru-RU" sz="1400" dirty="0" smtClean="0"/>
              <a:t>к рекомендациям знакомых и в кадровые агентства, </a:t>
            </a:r>
          </a:p>
          <a:p>
            <a:r>
              <a:rPr lang="ru-RU" sz="1400" dirty="0" smtClean="0"/>
              <a:t>- но при этом 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чуть </a:t>
            </a:r>
            <a:r>
              <a:rPr lang="ru-RU" sz="1400" b="1" u="sng" dirty="0" smtClean="0">
                <a:solidFill>
                  <a:schemeClr val="accent6">
                    <a:lumMod val="75000"/>
                  </a:schemeClr>
                </a:solidFill>
              </a:rPr>
              <a:t>реже</a:t>
            </a: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400" dirty="0" smtClean="0"/>
              <a:t>по сравнению с более молодыми соискателями используют социальные сети, газеты и сайты.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57200" y="34290"/>
            <a:ext cx="8229600" cy="80391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Проекты </a:t>
            </a:r>
            <a:r>
              <a:rPr lang="en-US" sz="2800" b="1" dirty="0" smtClean="0">
                <a:solidFill>
                  <a:schemeClr val="bg1"/>
                </a:solidFill>
              </a:rPr>
              <a:t>Kelly </a:t>
            </a:r>
            <a:r>
              <a:rPr lang="ru-RU" sz="2800" b="1" dirty="0" smtClean="0">
                <a:solidFill>
                  <a:schemeClr val="bg1"/>
                </a:solidFill>
              </a:rPr>
              <a:t>2016.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Ищем со средне-специальным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417638"/>
            <a:ext cx="2438400" cy="29559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09"/>
            <a:ext cx="6934200" cy="51054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540" y="4377373"/>
            <a:ext cx="1946405" cy="2446909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53340" y="58674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А также: Эльдорадо Норма –Групп и другие площадки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2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43808" y="1801341"/>
            <a:ext cx="5942182" cy="254520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00B050"/>
                </a:solidFill>
              </a:rPr>
              <a:t>Мы в социальных сетях: 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присоединяйся к нам, где тебе удобно:</a:t>
            </a:r>
          </a:p>
          <a:p>
            <a:pPr>
              <a:lnSpc>
                <a:spcPct val="120000"/>
              </a:lnSpc>
            </a:pPr>
            <a:r>
              <a:rPr lang="ru-RU" dirty="0" err="1" smtClean="0"/>
              <a:t>Вконтакте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https://vk.com/kellyservices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Facebook </a:t>
            </a:r>
            <a:r>
              <a:rPr lang="ru-RU" dirty="0" smtClean="0"/>
              <a:t> </a:t>
            </a:r>
            <a:r>
              <a:rPr lang="en-US" dirty="0" smtClean="0">
                <a:hlinkClick r:id="rId3"/>
              </a:rPr>
              <a:t>https://www.facebook.com/kellyservicesrussia</a:t>
            </a:r>
            <a:r>
              <a:rPr lang="en-US" dirty="0" smtClean="0"/>
              <a:t> </a:t>
            </a:r>
          </a:p>
          <a:p>
            <a:pPr marL="0" indent="0">
              <a:lnSpc>
                <a:spcPct val="120000"/>
              </a:lnSpc>
              <a:buNone/>
            </a:pPr>
            <a:endParaRPr lang="ru-RU" dirty="0"/>
          </a:p>
        </p:txBody>
      </p:sp>
      <p:pic>
        <p:nvPicPr>
          <p:cNvPr id="25602" name="Picture 2" descr="Kelly Services (Келли Сервисез) Росс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2020213" cy="50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49275" y="-8731"/>
            <a:ext cx="8159750" cy="806216"/>
          </a:xfrm>
        </p:spPr>
        <p:txBody>
          <a:bodyPr/>
          <a:lstStyle/>
          <a:p>
            <a:r>
              <a:rPr lang="ru-RU" sz="2400" b="1" dirty="0" smtClean="0"/>
              <a:t>                                   </a:t>
            </a:r>
            <a:r>
              <a:rPr lang="en-US" sz="2400" b="1" dirty="0" smtClean="0"/>
              <a:t>Kelly </a:t>
            </a:r>
            <a:r>
              <a:rPr lang="ru-RU" sz="2400" b="1" dirty="0" smtClean="0"/>
              <a:t>в мире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grpSp>
        <p:nvGrpSpPr>
          <p:cNvPr id="12" name="Group 90"/>
          <p:cNvGrpSpPr>
            <a:grpSpLocks/>
          </p:cNvGrpSpPr>
          <p:nvPr/>
        </p:nvGrpSpPr>
        <p:grpSpPr bwMode="auto">
          <a:xfrm>
            <a:off x="76200" y="631066"/>
            <a:ext cx="8859838" cy="5671310"/>
            <a:chOff x="0" y="1022"/>
            <a:chExt cx="5581" cy="3106"/>
          </a:xfrm>
        </p:grpSpPr>
        <p:pic>
          <p:nvPicPr>
            <p:cNvPr id="13" name="Picture 91" descr="N AMER"/>
            <p:cNvPicPr>
              <a:picLocks noChangeAspect="1" noChangeArrowheads="1"/>
            </p:cNvPicPr>
            <p:nvPr/>
          </p:nvPicPr>
          <p:blipFill>
            <a:blip r:embed="rId2" cstate="print">
              <a:lum bright="50000" contrast="-70000"/>
            </a:blip>
            <a:srcRect/>
            <a:stretch>
              <a:fillRect/>
            </a:stretch>
          </p:blipFill>
          <p:spPr bwMode="gray">
            <a:xfrm>
              <a:off x="0" y="1031"/>
              <a:ext cx="2586" cy="1488"/>
            </a:xfrm>
            <a:prstGeom prst="rect">
              <a:avLst/>
            </a:prstGeom>
            <a:noFill/>
          </p:spPr>
        </p:pic>
        <p:grpSp>
          <p:nvGrpSpPr>
            <p:cNvPr id="14" name="Group 92"/>
            <p:cNvGrpSpPr>
              <a:grpSpLocks/>
            </p:cNvGrpSpPr>
            <p:nvPr/>
          </p:nvGrpSpPr>
          <p:grpSpPr bwMode="auto">
            <a:xfrm>
              <a:off x="935" y="1022"/>
              <a:ext cx="4646" cy="3106"/>
              <a:chOff x="935" y="1022"/>
              <a:chExt cx="4646" cy="3106"/>
            </a:xfrm>
          </p:grpSpPr>
          <p:pic>
            <p:nvPicPr>
              <p:cNvPr id="15" name="Picture 93" descr="AUSTRALIA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22000" contrast="-40000"/>
              </a:blip>
              <a:srcRect/>
              <a:stretch>
                <a:fillRect/>
              </a:stretch>
            </p:blipFill>
            <p:spPr bwMode="gray">
              <a:xfrm>
                <a:off x="4391" y="3408"/>
                <a:ext cx="1140" cy="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94" descr="AFRICA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50000" contrast="-70000"/>
              </a:blip>
              <a:srcRect l="-33902" t="8195" r="10844" b="-16289"/>
              <a:stretch>
                <a:fillRect/>
              </a:stretch>
            </p:blipFill>
            <p:spPr bwMode="gray">
              <a:xfrm>
                <a:off x="1680" y="2354"/>
                <a:ext cx="1822" cy="1726"/>
              </a:xfrm>
              <a:prstGeom prst="rect">
                <a:avLst/>
              </a:prstGeom>
              <a:noFill/>
            </p:spPr>
          </p:pic>
          <p:pic>
            <p:nvPicPr>
              <p:cNvPr id="17" name="Picture 95" descr="EUROPE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50000" contrast="-70000"/>
              </a:blip>
              <a:srcRect/>
              <a:stretch>
                <a:fillRect/>
              </a:stretch>
            </p:blipFill>
            <p:spPr bwMode="gray">
              <a:xfrm>
                <a:off x="2438" y="1022"/>
                <a:ext cx="3143" cy="1584"/>
              </a:xfrm>
              <a:prstGeom prst="rect">
                <a:avLst/>
              </a:prstGeom>
              <a:noFill/>
            </p:spPr>
          </p:pic>
          <p:pic>
            <p:nvPicPr>
              <p:cNvPr id="18" name="Picture 96" descr="S AMER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50000" contrast="-70000"/>
              </a:blip>
              <a:srcRect/>
              <a:stretch>
                <a:fillRect/>
              </a:stretch>
            </p:blipFill>
            <p:spPr bwMode="gray">
              <a:xfrm>
                <a:off x="935" y="2141"/>
                <a:ext cx="1531" cy="170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9" name="Rectangle 3"/>
          <p:cNvSpPr>
            <a:spLocks noChangeArrowheads="1"/>
          </p:cNvSpPr>
          <p:nvPr/>
        </p:nvSpPr>
        <p:spPr bwMode="gray">
          <a:xfrm>
            <a:off x="990600" y="2667000"/>
            <a:ext cx="1133475" cy="2698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The United States</a:t>
            </a: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1946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gray">
          <a:xfrm>
            <a:off x="1001713" y="3919538"/>
            <a:ext cx="642937" cy="2841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Canada</a:t>
            </a: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1968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993775" y="3270250"/>
            <a:ext cx="741363" cy="2841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900" b="1">
                <a:latin typeface="Tahoma" pitchFamily="34" charset="0"/>
                <a:ea typeface="Gulim" pitchFamily="34" charset="-127"/>
              </a:rPr>
              <a:t>Puerto Rico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r>
              <a:rPr lang="en-US" sz="900">
                <a:latin typeface="Tahoma" pitchFamily="34" charset="0"/>
                <a:ea typeface="Gulim" pitchFamily="34" charset="-127"/>
              </a:rPr>
              <a:t>Since 1964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gray">
          <a:xfrm>
            <a:off x="998538" y="4548188"/>
            <a:ext cx="642937" cy="2841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Mexico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1991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6858000" y="6324600"/>
            <a:ext cx="1068388" cy="2143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800">
                <a:latin typeface="Tahoma" pitchFamily="34" charset="0"/>
                <a:ea typeface="Gulim" pitchFamily="34" charset="-127"/>
              </a:rPr>
              <a:t>*Allied Partnerships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gray">
          <a:xfrm>
            <a:off x="6172200" y="1600200"/>
            <a:ext cx="2687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Arial" charset="0"/>
                <a:ea typeface="Gulim" pitchFamily="34" charset="-127"/>
              </a:rPr>
              <a:t>Asia-Pacific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gray">
          <a:xfrm>
            <a:off x="8008938" y="3311525"/>
            <a:ext cx="700087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Japan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2002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8008938" y="2811463"/>
            <a:ext cx="628650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Hong Kong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2001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gray">
          <a:xfrm>
            <a:off x="8010525" y="2281238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Thailand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gray">
          <a:xfrm>
            <a:off x="6691313" y="5338763"/>
            <a:ext cx="579437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Singapore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gray">
          <a:xfrm>
            <a:off x="6691313" y="4819650"/>
            <a:ext cx="630237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Philippines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gray">
          <a:xfrm>
            <a:off x="6691313" y="3800475"/>
            <a:ext cx="573087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Indonesia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gray">
          <a:xfrm>
            <a:off x="6681788" y="4305300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Malaysia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gray">
          <a:xfrm>
            <a:off x="6691313" y="3298825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India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2000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gray">
          <a:xfrm>
            <a:off x="6683375" y="2792413"/>
            <a:ext cx="74612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New Zealand</a:t>
            </a: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1990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gray">
          <a:xfrm>
            <a:off x="6692900" y="2276475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Australia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1988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gray">
          <a:xfrm>
            <a:off x="8008938" y="4835525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China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2007</a:t>
            </a:r>
          </a:p>
        </p:txBody>
      </p:sp>
      <p:sp>
        <p:nvSpPr>
          <p:cNvPr id="36" name="Rectangle 20"/>
          <p:cNvSpPr>
            <a:spLocks noChangeArrowheads="1"/>
          </p:cNvSpPr>
          <p:nvPr/>
        </p:nvSpPr>
        <p:spPr bwMode="gray">
          <a:xfrm>
            <a:off x="8008938" y="4305300"/>
            <a:ext cx="549275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Taiwan*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2003</a:t>
            </a:r>
          </a:p>
        </p:txBody>
      </p:sp>
      <p:sp>
        <p:nvSpPr>
          <p:cNvPr id="37" name="Rectangle 21"/>
          <p:cNvSpPr>
            <a:spLocks noChangeArrowheads="1"/>
          </p:cNvSpPr>
          <p:nvPr/>
        </p:nvSpPr>
        <p:spPr bwMode="gray">
          <a:xfrm>
            <a:off x="7999413" y="3802063"/>
            <a:ext cx="550862" cy="27305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539750"/>
            <a:r>
              <a:rPr lang="en-US" sz="900" b="1">
                <a:latin typeface="Tahoma" pitchFamily="34" charset="0"/>
                <a:ea typeface="Gulim" pitchFamily="34" charset="-127"/>
              </a:rPr>
              <a:t>S. Korea*</a:t>
            </a:r>
            <a:endParaRPr lang="en-US" sz="900">
              <a:latin typeface="Tahoma" pitchFamily="34" charset="0"/>
              <a:ea typeface="Gulim" pitchFamily="34" charset="-127"/>
            </a:endParaRPr>
          </a:p>
          <a:p>
            <a:pPr defTabSz="539750"/>
            <a:r>
              <a:rPr lang="en-US" sz="900">
                <a:latin typeface="Tahoma" pitchFamily="34" charset="0"/>
                <a:ea typeface="Gulim" pitchFamily="34" charset="-127"/>
              </a:rPr>
              <a:t>Since 2003</a:t>
            </a:r>
          </a:p>
        </p:txBody>
      </p:sp>
      <p:sp>
        <p:nvSpPr>
          <p:cNvPr id="38" name="Text Box 22"/>
          <p:cNvSpPr txBox="1">
            <a:spLocks noChangeArrowheads="1"/>
          </p:cNvSpPr>
          <p:nvPr/>
        </p:nvSpPr>
        <p:spPr bwMode="gray">
          <a:xfrm>
            <a:off x="2667000" y="1295400"/>
            <a:ext cx="3851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>
                <a:latin typeface="Arial" charset="0"/>
                <a:ea typeface="Gulim" pitchFamily="34" charset="-127"/>
              </a:rPr>
              <a:t>EMEA</a:t>
            </a: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903288" y="5084763"/>
            <a:ext cx="7334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sz="900" b="1">
                <a:latin typeface="Tahoma" pitchFamily="34" charset="0"/>
                <a:ea typeface="Gulim" pitchFamily="34" charset="-127"/>
                <a:cs typeface="Tahoma" pitchFamily="34" charset="0"/>
              </a:rPr>
              <a:t>Brazil*</a:t>
            </a:r>
          </a:p>
          <a:p>
            <a:pPr eaLnBrk="1" latinLnBrk="1" hangingPunct="1"/>
            <a:r>
              <a:rPr kumimoji="1" lang="en-US" sz="900">
                <a:latin typeface="Tahoma" pitchFamily="34" charset="0"/>
                <a:ea typeface="Gulim" pitchFamily="34" charset="-127"/>
                <a:cs typeface="Tahoma" pitchFamily="34" charset="0"/>
              </a:rPr>
              <a:t>Since 2005</a:t>
            </a:r>
          </a:p>
        </p:txBody>
      </p:sp>
      <p:pic>
        <p:nvPicPr>
          <p:cNvPr id="40" name="Picture 42" descr="32x3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5938" y="2576513"/>
            <a:ext cx="406400" cy="406400"/>
          </a:xfrm>
          <a:prstGeom prst="rect">
            <a:avLst/>
          </a:prstGeom>
          <a:noFill/>
        </p:spPr>
      </p:pic>
      <p:pic>
        <p:nvPicPr>
          <p:cNvPr id="41" name="Picture 43" descr="32x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5938" y="3851275"/>
            <a:ext cx="406400" cy="406400"/>
          </a:xfrm>
          <a:prstGeom prst="rect">
            <a:avLst/>
          </a:prstGeom>
          <a:noFill/>
        </p:spPr>
      </p:pic>
      <p:pic>
        <p:nvPicPr>
          <p:cNvPr id="42" name="Picture 44" descr="32x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763" y="3197225"/>
            <a:ext cx="406400" cy="406400"/>
          </a:xfrm>
          <a:prstGeom prst="rect">
            <a:avLst/>
          </a:prstGeom>
          <a:noFill/>
        </p:spPr>
      </p:pic>
      <p:pic>
        <p:nvPicPr>
          <p:cNvPr id="43" name="Picture 45" descr="32x3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175" y="4464050"/>
            <a:ext cx="406400" cy="406400"/>
          </a:xfrm>
          <a:prstGeom prst="rect">
            <a:avLst/>
          </a:prstGeom>
          <a:noFill/>
        </p:spPr>
      </p:pic>
      <p:pic>
        <p:nvPicPr>
          <p:cNvPr id="44" name="Picture 46" descr="32x3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8000" y="5041900"/>
            <a:ext cx="406400" cy="406400"/>
          </a:xfrm>
          <a:prstGeom prst="rect">
            <a:avLst/>
          </a:prstGeom>
          <a:noFill/>
        </p:spPr>
      </p:pic>
      <p:pic>
        <p:nvPicPr>
          <p:cNvPr id="45" name="Picture 65" descr="32x3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05538" y="3243263"/>
            <a:ext cx="406400" cy="406400"/>
          </a:xfrm>
          <a:prstGeom prst="rect">
            <a:avLst/>
          </a:prstGeom>
          <a:noFill/>
        </p:spPr>
      </p:pic>
      <p:pic>
        <p:nvPicPr>
          <p:cNvPr id="46" name="Picture 66" descr="32x3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10300" y="3744913"/>
            <a:ext cx="406400" cy="406400"/>
          </a:xfrm>
          <a:prstGeom prst="rect">
            <a:avLst/>
          </a:prstGeom>
          <a:noFill/>
        </p:spPr>
      </p:pic>
      <p:pic>
        <p:nvPicPr>
          <p:cNvPr id="47" name="Picture 67" descr="32x3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19825" y="4238625"/>
            <a:ext cx="406400" cy="406400"/>
          </a:xfrm>
          <a:prstGeom prst="rect">
            <a:avLst/>
          </a:prstGeom>
          <a:noFill/>
        </p:spPr>
      </p:pic>
      <p:pic>
        <p:nvPicPr>
          <p:cNvPr id="48" name="Picture 68" descr="32x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215063" y="4779963"/>
            <a:ext cx="406400" cy="406400"/>
          </a:xfrm>
          <a:prstGeom prst="rect">
            <a:avLst/>
          </a:prstGeom>
          <a:noFill/>
        </p:spPr>
      </p:pic>
      <p:pic>
        <p:nvPicPr>
          <p:cNvPr id="49" name="Picture 69" descr="32x3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00775" y="5270500"/>
            <a:ext cx="406400" cy="406400"/>
          </a:xfrm>
          <a:prstGeom prst="rect">
            <a:avLst/>
          </a:prstGeom>
          <a:noFill/>
        </p:spPr>
      </p:pic>
      <p:pic>
        <p:nvPicPr>
          <p:cNvPr id="50" name="Picture 70" descr="32x3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37450" y="2220913"/>
            <a:ext cx="406400" cy="406400"/>
          </a:xfrm>
          <a:prstGeom prst="rect">
            <a:avLst/>
          </a:prstGeom>
          <a:noFill/>
        </p:spPr>
      </p:pic>
      <p:pic>
        <p:nvPicPr>
          <p:cNvPr id="51" name="Picture 71" descr="32x3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223000" y="2725738"/>
            <a:ext cx="406400" cy="406400"/>
          </a:xfrm>
          <a:prstGeom prst="rect">
            <a:avLst/>
          </a:prstGeom>
          <a:noFill/>
        </p:spPr>
      </p:pic>
      <p:pic>
        <p:nvPicPr>
          <p:cNvPr id="52" name="Picture 72" descr="32x3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61263" y="2719388"/>
            <a:ext cx="406400" cy="406400"/>
          </a:xfrm>
          <a:prstGeom prst="rect">
            <a:avLst/>
          </a:prstGeom>
          <a:noFill/>
        </p:spPr>
      </p:pic>
      <p:pic>
        <p:nvPicPr>
          <p:cNvPr id="53" name="Picture 73" descr="32x3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43800" y="3225800"/>
            <a:ext cx="406400" cy="406400"/>
          </a:xfrm>
          <a:prstGeom prst="rect">
            <a:avLst/>
          </a:prstGeom>
          <a:noFill/>
        </p:spPr>
      </p:pic>
      <p:pic>
        <p:nvPicPr>
          <p:cNvPr id="54" name="Picture 74" descr="32x3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51738" y="4759325"/>
            <a:ext cx="406400" cy="406400"/>
          </a:xfrm>
          <a:prstGeom prst="rect">
            <a:avLst/>
          </a:prstGeom>
          <a:noFill/>
        </p:spPr>
      </p:pic>
      <p:pic>
        <p:nvPicPr>
          <p:cNvPr id="55" name="Picture 75" descr="32x3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48563" y="3730625"/>
            <a:ext cx="406400" cy="406400"/>
          </a:xfrm>
          <a:prstGeom prst="rect">
            <a:avLst/>
          </a:prstGeom>
          <a:noFill/>
        </p:spPr>
      </p:pic>
      <p:pic>
        <p:nvPicPr>
          <p:cNvPr id="56" name="Picture 76" descr="32x3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543800" y="4232275"/>
            <a:ext cx="406400" cy="406400"/>
          </a:xfrm>
          <a:prstGeom prst="rect">
            <a:avLst/>
          </a:prstGeom>
          <a:noFill/>
        </p:spPr>
      </p:pic>
      <p:pic>
        <p:nvPicPr>
          <p:cNvPr id="57" name="Picture 77" descr="32x3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219825" y="2209800"/>
            <a:ext cx="406400" cy="406400"/>
          </a:xfrm>
          <a:prstGeom prst="rect">
            <a:avLst/>
          </a:prstGeom>
          <a:noFill/>
        </p:spPr>
      </p:pic>
      <p:grpSp>
        <p:nvGrpSpPr>
          <p:cNvPr id="58" name="Group 97"/>
          <p:cNvGrpSpPr>
            <a:grpSpLocks/>
          </p:cNvGrpSpPr>
          <p:nvPr/>
        </p:nvGrpSpPr>
        <p:grpSpPr bwMode="auto">
          <a:xfrm>
            <a:off x="3049587" y="1676400"/>
            <a:ext cx="2879725" cy="4962525"/>
            <a:chOff x="1731" y="1095"/>
            <a:chExt cx="1814" cy="3126"/>
          </a:xfrm>
        </p:grpSpPr>
        <p:sp>
          <p:nvSpPr>
            <p:cNvPr id="59" name="Rectangle 23"/>
            <p:cNvSpPr>
              <a:spLocks noChangeArrowheads="1"/>
            </p:cNvSpPr>
            <p:nvPr/>
          </p:nvSpPr>
          <p:spPr bwMode="gray">
            <a:xfrm>
              <a:off x="2019" y="3057"/>
              <a:ext cx="481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Switzerland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1994</a:t>
              </a:r>
            </a:p>
          </p:txBody>
        </p:sp>
        <p:sp>
          <p:nvSpPr>
            <p:cNvPr id="60" name="Rectangle 24"/>
            <p:cNvSpPr>
              <a:spLocks noChangeArrowheads="1"/>
            </p:cNvSpPr>
            <p:nvPr/>
          </p:nvSpPr>
          <p:spPr bwMode="gray">
            <a:xfrm>
              <a:off x="3000" y="1442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r>
                <a:rPr lang="en-US" sz="900" b="1" dirty="0">
                  <a:latin typeface="Tahoma" pitchFamily="34" charset="0"/>
                  <a:ea typeface="Gulim" pitchFamily="34" charset="-127"/>
                </a:rPr>
                <a:t>Belgium</a:t>
              </a:r>
              <a:endParaRPr lang="en-US" sz="900" dirty="0">
                <a:latin typeface="Tahoma" pitchFamily="34" charset="0"/>
                <a:ea typeface="Gulim" pitchFamily="34" charset="-127"/>
              </a:endParaRPr>
            </a:p>
            <a:p>
              <a:r>
                <a:rPr lang="en-US" sz="900" dirty="0">
                  <a:latin typeface="Tahoma" pitchFamily="34" charset="0"/>
                  <a:ea typeface="Gulim" pitchFamily="34" charset="-127"/>
                </a:rPr>
                <a:t>Since 1998</a:t>
              </a:r>
            </a:p>
          </p:txBody>
        </p:sp>
        <p:sp>
          <p:nvSpPr>
            <p:cNvPr id="61" name="Rectangle 25"/>
            <p:cNvSpPr>
              <a:spLocks noChangeArrowheads="1"/>
            </p:cNvSpPr>
            <p:nvPr/>
          </p:nvSpPr>
          <p:spPr bwMode="gray">
            <a:xfrm>
              <a:off x="2022" y="1141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 dirty="0">
                  <a:latin typeface="Tahoma" pitchFamily="34" charset="0"/>
                  <a:ea typeface="Gulim" pitchFamily="34" charset="-127"/>
                </a:rPr>
                <a:t>France</a:t>
              </a:r>
              <a:endParaRPr lang="en-US" sz="900" dirty="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 dirty="0">
                  <a:latin typeface="Tahoma" pitchFamily="34" charset="0"/>
                  <a:ea typeface="Gulim" pitchFamily="34" charset="-127"/>
                </a:rPr>
                <a:t>Since 1972</a:t>
              </a:r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gray">
            <a:xfrm>
              <a:off x="2022" y="1458"/>
              <a:ext cx="647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 dirty="0">
                  <a:latin typeface="Tahoma" pitchFamily="34" charset="0"/>
                  <a:ea typeface="Gulim" pitchFamily="34" charset="-127"/>
                </a:rPr>
                <a:t>United Kingdom</a:t>
              </a:r>
            </a:p>
            <a:p>
              <a:pPr defTabSz="539750"/>
              <a:r>
                <a:rPr lang="en-US" sz="900" dirty="0">
                  <a:latin typeface="Tahoma" pitchFamily="34" charset="0"/>
                  <a:ea typeface="Gulim" pitchFamily="34" charset="-127"/>
                </a:rPr>
                <a:t>Since 1973</a:t>
              </a: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gray">
            <a:xfrm>
              <a:off x="2022" y="1785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Ireland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1984</a:t>
              </a:r>
            </a:p>
          </p:txBody>
        </p:sp>
        <p:sp>
          <p:nvSpPr>
            <p:cNvPr id="64" name="Rectangle 28"/>
            <p:cNvSpPr>
              <a:spLocks noChangeArrowheads="1"/>
            </p:cNvSpPr>
            <p:nvPr/>
          </p:nvSpPr>
          <p:spPr bwMode="gray">
            <a:xfrm>
              <a:off x="2022" y="2100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Denmark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1990</a:t>
              </a:r>
            </a:p>
          </p:txBody>
        </p:sp>
        <p:sp>
          <p:nvSpPr>
            <p:cNvPr id="65" name="Rectangle 29"/>
            <p:cNvSpPr>
              <a:spLocks noChangeArrowheads="1"/>
            </p:cNvSpPr>
            <p:nvPr/>
          </p:nvSpPr>
          <p:spPr bwMode="gray">
            <a:xfrm>
              <a:off x="2997" y="2406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Hungary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2004</a:t>
              </a:r>
            </a:p>
          </p:txBody>
        </p:sp>
        <p:sp>
          <p:nvSpPr>
            <p:cNvPr id="66" name="Rectangle 30"/>
            <p:cNvSpPr>
              <a:spLocks noChangeArrowheads="1"/>
            </p:cNvSpPr>
            <p:nvPr/>
          </p:nvSpPr>
          <p:spPr bwMode="gray">
            <a:xfrm>
              <a:off x="3000" y="2085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Sweden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1999</a:t>
              </a:r>
            </a:p>
          </p:txBody>
        </p:sp>
        <p:sp>
          <p:nvSpPr>
            <p:cNvPr id="67" name="Rectangle 31"/>
            <p:cNvSpPr>
              <a:spLocks noChangeArrowheads="1"/>
            </p:cNvSpPr>
            <p:nvPr/>
          </p:nvSpPr>
          <p:spPr bwMode="gray">
            <a:xfrm>
              <a:off x="3000" y="1773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Germany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1998</a:t>
              </a:r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gray">
            <a:xfrm>
              <a:off x="3006" y="1139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Spain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1996</a:t>
              </a:r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gray">
            <a:xfrm>
              <a:off x="2016" y="3381"/>
              <a:ext cx="472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Italy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1996</a:t>
              </a:r>
            </a:p>
          </p:txBody>
        </p:sp>
        <p:sp>
          <p:nvSpPr>
            <p:cNvPr id="70" name="Rectangle 34"/>
            <p:cNvSpPr>
              <a:spLocks noChangeArrowheads="1"/>
            </p:cNvSpPr>
            <p:nvPr/>
          </p:nvSpPr>
          <p:spPr bwMode="gray">
            <a:xfrm>
              <a:off x="2993" y="4001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 dirty="0">
                  <a:latin typeface="Tahoma" pitchFamily="34" charset="0"/>
                  <a:ea typeface="Gulim" pitchFamily="34" charset="-127"/>
                </a:rPr>
                <a:t>Russia</a:t>
              </a:r>
              <a:r>
                <a:rPr lang="en-US" sz="1000" b="1" dirty="0">
                  <a:latin typeface="Tahoma" pitchFamily="34" charset="0"/>
                  <a:ea typeface="Gulim" pitchFamily="34" charset="-127"/>
                </a:rPr>
                <a:t/>
              </a:r>
              <a:br>
                <a:rPr lang="en-US" sz="1000" b="1" dirty="0">
                  <a:latin typeface="Tahoma" pitchFamily="34" charset="0"/>
                  <a:ea typeface="Gulim" pitchFamily="34" charset="-127"/>
                </a:rPr>
              </a:br>
              <a:r>
                <a:rPr lang="en-US" sz="900" dirty="0">
                  <a:latin typeface="Tahoma" pitchFamily="34" charset="0"/>
                  <a:ea typeface="Gulim" pitchFamily="34" charset="-127"/>
                </a:rPr>
                <a:t>Since </a:t>
              </a:r>
              <a:r>
                <a:rPr lang="en-US" sz="900" dirty="0" smtClean="0">
                  <a:latin typeface="Tahoma" pitchFamily="34" charset="0"/>
                  <a:ea typeface="Gulim" pitchFamily="34" charset="-127"/>
                </a:rPr>
                <a:t>1993</a:t>
              </a:r>
              <a:endParaRPr lang="en-US" sz="900" dirty="0">
                <a:latin typeface="Tahoma" pitchFamily="34" charset="0"/>
                <a:ea typeface="Gulim" pitchFamily="34" charset="-127"/>
              </a:endParaRPr>
            </a:p>
          </p:txBody>
        </p:sp>
        <p:sp>
          <p:nvSpPr>
            <p:cNvPr id="71" name="Rectangle 35"/>
            <p:cNvSpPr>
              <a:spLocks noChangeArrowheads="1"/>
            </p:cNvSpPr>
            <p:nvPr/>
          </p:nvSpPr>
          <p:spPr bwMode="gray">
            <a:xfrm>
              <a:off x="2019" y="2757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Norway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1993</a:t>
              </a:r>
            </a:p>
          </p:txBody>
        </p:sp>
        <p:sp>
          <p:nvSpPr>
            <p:cNvPr id="72" name="Rectangle 36"/>
            <p:cNvSpPr>
              <a:spLocks noChangeArrowheads="1"/>
            </p:cNvSpPr>
            <p:nvPr/>
          </p:nvSpPr>
          <p:spPr bwMode="gray">
            <a:xfrm>
              <a:off x="2018" y="3699"/>
              <a:ext cx="5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Luxembourg</a:t>
              </a: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1996</a:t>
              </a:r>
            </a:p>
          </p:txBody>
        </p:sp>
        <p:sp>
          <p:nvSpPr>
            <p:cNvPr id="73" name="Rectangle 37"/>
            <p:cNvSpPr>
              <a:spLocks noChangeArrowheads="1"/>
            </p:cNvSpPr>
            <p:nvPr/>
          </p:nvSpPr>
          <p:spPr bwMode="gray">
            <a:xfrm>
              <a:off x="2022" y="2412"/>
              <a:ext cx="494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Netherlands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1990</a:t>
              </a:r>
            </a:p>
          </p:txBody>
        </p:sp>
        <p:sp>
          <p:nvSpPr>
            <p:cNvPr id="74" name="Rectangle 38"/>
            <p:cNvSpPr>
              <a:spLocks noChangeArrowheads="1"/>
            </p:cNvSpPr>
            <p:nvPr/>
          </p:nvSpPr>
          <p:spPr bwMode="gray">
            <a:xfrm>
              <a:off x="3000" y="2741"/>
              <a:ext cx="405" cy="179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Turkey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2005</a:t>
              </a:r>
            </a:p>
          </p:txBody>
        </p:sp>
        <p:sp>
          <p:nvSpPr>
            <p:cNvPr id="75" name="Rectangle 39"/>
            <p:cNvSpPr>
              <a:spLocks noChangeArrowheads="1"/>
            </p:cNvSpPr>
            <p:nvPr/>
          </p:nvSpPr>
          <p:spPr bwMode="gray">
            <a:xfrm>
              <a:off x="2998" y="3047"/>
              <a:ext cx="547" cy="17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Czech Republic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2007</a:t>
              </a:r>
            </a:p>
          </p:txBody>
        </p:sp>
        <p:sp>
          <p:nvSpPr>
            <p:cNvPr id="76" name="Rectangle 40"/>
            <p:cNvSpPr>
              <a:spLocks noChangeArrowheads="1"/>
            </p:cNvSpPr>
            <p:nvPr/>
          </p:nvSpPr>
          <p:spPr bwMode="gray">
            <a:xfrm>
              <a:off x="2997" y="3368"/>
              <a:ext cx="480" cy="17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Poland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2007</a:t>
              </a:r>
            </a:p>
          </p:txBody>
        </p:sp>
        <p:pic>
          <p:nvPicPr>
            <p:cNvPr id="77" name="Picture 47" descr="32x32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734" y="1096"/>
              <a:ext cx="256" cy="256"/>
            </a:xfrm>
            <a:prstGeom prst="rect">
              <a:avLst/>
            </a:prstGeom>
            <a:noFill/>
          </p:spPr>
        </p:pic>
        <p:pic>
          <p:nvPicPr>
            <p:cNvPr id="78" name="Picture 48" descr="32x32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738" y="1411"/>
              <a:ext cx="256" cy="256"/>
            </a:xfrm>
            <a:prstGeom prst="rect">
              <a:avLst/>
            </a:prstGeom>
            <a:noFill/>
          </p:spPr>
        </p:pic>
        <p:pic>
          <p:nvPicPr>
            <p:cNvPr id="79" name="Picture 49" descr="32x32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738" y="1742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0" name="Picture 50" descr="32x32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738" y="2060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1" name="Picture 51" descr="32x32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1738" y="2372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2" name="Picture 52" descr="32x32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738" y="2708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3" name="Picture 53" descr="32x32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735" y="3018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4" name="Picture 54" descr="32x32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733" y="3334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5" name="Picture 55" descr="32x32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731" y="3656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6" name="Picture 56" descr="32x32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2709" y="3965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7" name="Picture 57" descr="32x32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2695" y="1095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8" name="Picture 58" descr="32x32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2698" y="1405"/>
              <a:ext cx="256" cy="256"/>
            </a:xfrm>
            <a:prstGeom prst="rect">
              <a:avLst/>
            </a:prstGeom>
            <a:noFill/>
          </p:spPr>
        </p:pic>
        <p:pic>
          <p:nvPicPr>
            <p:cNvPr id="89" name="Picture 59" descr="32x32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2698" y="1728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0" name="Picture 60" descr="32x32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2698" y="2050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1" name="Picture 61" descr="32x32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2695" y="2362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2" name="Picture 62" descr="32x32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696" y="2696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3" name="Picture 63" descr="32x32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2695" y="3006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4" name="Picture 64" descr="32x32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2699" y="3326"/>
              <a:ext cx="256" cy="256"/>
            </a:xfrm>
            <a:prstGeom prst="rect">
              <a:avLst/>
            </a:prstGeom>
            <a:noFill/>
          </p:spPr>
        </p:pic>
        <p:pic>
          <p:nvPicPr>
            <p:cNvPr id="95" name="Picture 78" descr="32x32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695" y="3658"/>
              <a:ext cx="256" cy="256"/>
            </a:xfrm>
            <a:prstGeom prst="rect">
              <a:avLst/>
            </a:prstGeom>
            <a:noFill/>
          </p:spPr>
        </p:pic>
        <p:sp>
          <p:nvSpPr>
            <p:cNvPr id="98" name="Rectangle 81"/>
            <p:cNvSpPr>
              <a:spLocks noChangeArrowheads="1"/>
            </p:cNvSpPr>
            <p:nvPr/>
          </p:nvSpPr>
          <p:spPr bwMode="gray">
            <a:xfrm>
              <a:off x="2990" y="3704"/>
              <a:ext cx="480" cy="172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defTabSz="539750"/>
              <a:r>
                <a:rPr lang="en-US" sz="900" b="1">
                  <a:latin typeface="Tahoma" pitchFamily="34" charset="0"/>
                  <a:ea typeface="Gulim" pitchFamily="34" charset="-127"/>
                </a:rPr>
                <a:t>Finland</a:t>
              </a:r>
              <a:endParaRPr lang="en-US" sz="900">
                <a:latin typeface="Tahoma" pitchFamily="34" charset="0"/>
                <a:ea typeface="Gulim" pitchFamily="34" charset="-127"/>
              </a:endParaRPr>
            </a:p>
            <a:p>
              <a:pPr defTabSz="539750"/>
              <a:r>
                <a:rPr lang="en-US" sz="900">
                  <a:latin typeface="Tahoma" pitchFamily="34" charset="0"/>
                  <a:ea typeface="Gulim" pitchFamily="34" charset="-127"/>
                </a:rPr>
                <a:t>Since 2008</a:t>
              </a:r>
            </a:p>
          </p:txBody>
        </p:sp>
      </p:grpSp>
      <p:sp>
        <p:nvSpPr>
          <p:cNvPr id="99" name="Text Box 84"/>
          <p:cNvSpPr txBox="1">
            <a:spLocks noChangeArrowheads="1"/>
          </p:cNvSpPr>
          <p:nvPr/>
        </p:nvSpPr>
        <p:spPr bwMode="gray">
          <a:xfrm>
            <a:off x="228600" y="1752600"/>
            <a:ext cx="2147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Tahoma" pitchFamily="34" charset="0"/>
                <a:ea typeface="Gulim" pitchFamily="34" charset="-127"/>
              </a:rPr>
              <a:t>    </a:t>
            </a:r>
            <a:r>
              <a:rPr lang="en-US" sz="2000" b="1">
                <a:latin typeface="Arial" charset="0"/>
                <a:ea typeface="Gulim" pitchFamily="34" charset="-127"/>
              </a:rPr>
              <a:t>The Americas</a:t>
            </a:r>
          </a:p>
        </p:txBody>
      </p:sp>
    </p:spTree>
    <p:extLst>
      <p:ext uri="{BB962C8B-B14F-4D97-AF65-F5344CB8AC3E}">
        <p14:creationId xmlns:p14="http://schemas.microsoft.com/office/powerpoint/2010/main" val="2078047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577" y="502277"/>
            <a:ext cx="8443323" cy="584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84250" y="-144097"/>
            <a:ext cx="8159750" cy="878193"/>
          </a:xfrm>
        </p:spPr>
        <p:txBody>
          <a:bodyPr/>
          <a:lstStyle/>
          <a:p>
            <a:r>
              <a:rPr lang="ru-RU" sz="2400" b="1" dirty="0" smtClean="0"/>
              <a:t>                       </a:t>
            </a:r>
            <a:r>
              <a:rPr lang="en-US" sz="2400" b="1" dirty="0" smtClean="0"/>
              <a:t>Kelly</a:t>
            </a:r>
            <a:r>
              <a:rPr lang="ru-RU" sz="2400" b="1" dirty="0" smtClean="0"/>
              <a:t> в России. </a:t>
            </a:r>
            <a:endParaRPr lang="ru-RU" sz="2400" b="1" dirty="0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195263" y="1150938"/>
            <a:ext cx="5460954" cy="45688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23 </a:t>
            </a:r>
            <a:r>
              <a:rPr lang="ru-RU" sz="2400" dirty="0" smtClean="0"/>
              <a:t>отделения на территории РФ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18 </a:t>
            </a:r>
            <a:r>
              <a:rPr lang="ru-RU" sz="2400" dirty="0" smtClean="0"/>
              <a:t>площадок на заводах клиентов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Единый </a:t>
            </a:r>
            <a:r>
              <a:rPr lang="ru-RU" sz="2400" dirty="0" err="1" smtClean="0"/>
              <a:t>ресечинговый</a:t>
            </a:r>
            <a:r>
              <a:rPr lang="ru-RU" sz="2400" dirty="0" smtClean="0"/>
              <a:t> центр</a:t>
            </a:r>
            <a:endParaRPr lang="en-US" sz="2400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3155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8915" name="Содержимое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pic>
        <p:nvPicPr>
          <p:cNvPr id="38916" name="Picture 2" descr="C:\Documents and Settings\kudimlu\Desktop\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229600" cy="1828800"/>
          </a:xfrm>
          <a:prstGeom prst="rect">
            <a:avLst/>
          </a:prstGeom>
        </p:spPr>
        <p:txBody>
          <a:bodyPr/>
          <a:lstStyle/>
          <a:p>
            <a:pPr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200" b="1" dirty="0">
                <a:latin typeface="+mn-lt"/>
                <a:cs typeface="Arial" charset="0"/>
              </a:rPr>
              <a:t>KELLY</a:t>
            </a:r>
            <a:r>
              <a:rPr lang="ru-RU" sz="2200" b="1" baseline="30000" dirty="0">
                <a:latin typeface="+mn-lt"/>
                <a:cs typeface="Arial" charset="0"/>
              </a:rPr>
              <a:t>®</a:t>
            </a:r>
            <a:r>
              <a:rPr lang="ru-RU" sz="2200" b="1" dirty="0">
                <a:latin typeface="+mn-lt"/>
                <a:cs typeface="Arial" charset="0"/>
              </a:rPr>
              <a:t> – поставщик АНО Организационный комитет Сочи 2014</a:t>
            </a:r>
            <a:endParaRPr lang="en-US" sz="2200" b="1" dirty="0">
              <a:latin typeface="+mn-lt"/>
              <a:cs typeface="Arial" charset="0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dirty="0">
              <a:latin typeface="+mn-lt"/>
              <a:cs typeface="Arial" charset="0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>
                <a:latin typeface="+mn-lt"/>
                <a:cs typeface="Arial" charset="0"/>
              </a:rPr>
              <a:t>В рамках услуг по подбору постоянного персонала компания </a:t>
            </a:r>
            <a:r>
              <a:rPr lang="en-US" sz="2000" dirty="0">
                <a:latin typeface="+mn-lt"/>
                <a:cs typeface="Arial" charset="0"/>
              </a:rPr>
              <a:t>KELLY </a:t>
            </a:r>
            <a:r>
              <a:rPr lang="ru-RU" sz="2000" dirty="0">
                <a:latin typeface="+mn-lt"/>
                <a:cs typeface="Arial" charset="0"/>
              </a:rPr>
              <a:t>обеспечит подбор более 1 000 уникальных высококвалифицированных специалистов для Оргкомитета "Сочи 2014".</a:t>
            </a: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>
              <a:latin typeface="+mn-lt"/>
              <a:cs typeface="Arial" charset="0"/>
            </a:endParaRPr>
          </a:p>
          <a:p>
            <a:pPr defTabSz="9144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>
              <a:latin typeface="+mn-lt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017963"/>
            <a:ext cx="9144000" cy="1638300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8919" name="Picture 3" descr="T:\Marketing\Brand Book\Логотипы\KELLY\KELLY-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0" y="4454525"/>
            <a:ext cx="23304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2" descr="T:\Marketing\Brand Book\Логотипы\ПОСТАВЩИК ИГР 2014\Копия ПОСТАВЩИК-ИГР-СОЧИ-2014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75" y="4305300"/>
            <a:ext cx="28733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25"/>
          <p:cNvSpPr txBox="1">
            <a:spLocks/>
          </p:cNvSpPr>
          <p:nvPr/>
        </p:nvSpPr>
        <p:spPr>
          <a:xfrm>
            <a:off x="457200" y="152400"/>
            <a:ext cx="8229600" cy="792163"/>
          </a:xfrm>
          <a:prstGeom prst="rect">
            <a:avLst/>
          </a:prstGeom>
        </p:spPr>
        <p:txBody>
          <a:bodyPr/>
          <a:lstStyle/>
          <a:p>
            <a:pPr algn="ctr" defTabSz="914400" fontAlgn="auto">
              <a:spcAft>
                <a:spcPts val="0"/>
              </a:spcAft>
              <a:defRPr/>
            </a:pPr>
            <a:r>
              <a:rPr lang="ru-RU" sz="2400" dirty="0">
                <a:latin typeface="+mj-lt"/>
                <a:ea typeface="MS PGothic" pitchFamily="34" charset="-128"/>
                <a:cs typeface="+mj-cs"/>
              </a:rPr>
              <a:t>А еще</a:t>
            </a:r>
          </a:p>
        </p:txBody>
      </p:sp>
    </p:spTree>
    <p:extLst>
      <p:ext uri="{BB962C8B-B14F-4D97-AF65-F5344CB8AC3E}">
        <p14:creationId xmlns:p14="http://schemas.microsoft.com/office/powerpoint/2010/main" val="3521998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pic>
        <p:nvPicPr>
          <p:cNvPr id="17412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5" y="2362200"/>
            <a:ext cx="3252456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16811" y="1589162"/>
            <a:ext cx="5179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r>
              <a:rPr lang="ru-RU" sz="2000" dirty="0" smtClean="0">
                <a:latin typeface="Calibri" charset="0"/>
              </a:rPr>
              <a:t>К 2020 году поколение </a:t>
            </a:r>
            <a:r>
              <a:rPr lang="en-US" sz="2000" dirty="0" smtClean="0">
                <a:latin typeface="Calibri" charset="0"/>
              </a:rPr>
              <a:t>Y </a:t>
            </a:r>
            <a:r>
              <a:rPr lang="ru-RU" sz="2000" dirty="0" smtClean="0">
                <a:latin typeface="Calibri" charset="0"/>
              </a:rPr>
              <a:t>будет составлять 40% всей рабочей силы 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27232" y="1102596"/>
            <a:ext cx="2680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Знаете ли вы, что</a:t>
            </a:r>
            <a:endParaRPr lang="en-AU" sz="2200" b="1" dirty="0">
              <a:solidFill>
                <a:schemeClr val="bg1"/>
              </a:solidFill>
            </a:endParaRPr>
          </a:p>
        </p:txBody>
      </p:sp>
      <p:sp>
        <p:nvSpPr>
          <p:cNvPr id="8" name="Isosceles Triangle 11"/>
          <p:cNvSpPr/>
          <p:nvPr/>
        </p:nvSpPr>
        <p:spPr>
          <a:xfrm rot="5400000">
            <a:off x="4225738" y="1262320"/>
            <a:ext cx="306293" cy="223370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/>
          </p:nvPr>
        </p:nvGraphicFramePr>
        <p:xfrm>
          <a:off x="3888211" y="3303321"/>
          <a:ext cx="4800600" cy="2876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156357" y="2323552"/>
            <a:ext cx="45390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" charset="0"/>
              </a:rPr>
              <a:t>Вместе с этим </a:t>
            </a:r>
            <a:r>
              <a:rPr lang="ru-RU" sz="2000" dirty="0" smtClean="0">
                <a:latin typeface="Calibri" charset="0"/>
              </a:rPr>
              <a:t>меняется </a:t>
            </a:r>
            <a:r>
              <a:rPr lang="ru-RU" sz="2000" dirty="0">
                <a:latin typeface="Calibri" charset="0"/>
              </a:rPr>
              <a:t>представление </a:t>
            </a:r>
          </a:p>
          <a:p>
            <a:r>
              <a:rPr lang="ru-RU" sz="2000" b="1" dirty="0">
                <a:solidFill>
                  <a:schemeClr val="bg1"/>
                </a:solidFill>
                <a:latin typeface="Calibri" charset="0"/>
              </a:rPr>
              <a:t>о рабочем </a:t>
            </a:r>
            <a:r>
              <a:rPr lang="ru-RU" sz="2000" b="1" dirty="0" smtClean="0">
                <a:solidFill>
                  <a:schemeClr val="bg1"/>
                </a:solidFill>
                <a:latin typeface="Calibri" charset="0"/>
              </a:rPr>
              <a:t>месте, </a:t>
            </a:r>
            <a:r>
              <a:rPr lang="ru-RU" sz="2000" dirty="0" smtClean="0">
                <a:latin typeface="Calibri" charset="0"/>
              </a:rPr>
              <a:t>а также подходы </a:t>
            </a:r>
            <a:r>
              <a:rPr lang="en-US" sz="2000" dirty="0">
                <a:latin typeface="Calibri" charset="0"/>
              </a:rPr>
              <a:t>HR </a:t>
            </a:r>
            <a:r>
              <a:rPr lang="ru-RU" sz="2000" dirty="0">
                <a:latin typeface="Calibri" charset="0"/>
              </a:rPr>
              <a:t>к </a:t>
            </a:r>
            <a:r>
              <a:rPr lang="ru-RU" sz="2000" b="1" dirty="0" err="1" smtClean="0">
                <a:solidFill>
                  <a:schemeClr val="bg1"/>
                </a:solidFill>
                <a:latin typeface="Calibri" charset="0"/>
              </a:rPr>
              <a:t>рекрутингу</a:t>
            </a:r>
            <a:r>
              <a:rPr lang="ru-RU" sz="2000" b="1" dirty="0" smtClean="0">
                <a:solidFill>
                  <a:schemeClr val="bg1"/>
                </a:solidFill>
                <a:latin typeface="Calibri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libri" charset="0"/>
              </a:rPr>
              <a:t>и</a:t>
            </a:r>
            <a:r>
              <a:rPr lang="ru-RU" sz="2000" b="1" dirty="0" smtClean="0">
                <a:solidFill>
                  <a:schemeClr val="bg1"/>
                </a:solidFill>
                <a:latin typeface="Calibri" charset="0"/>
              </a:rPr>
              <a:t> мотивации</a:t>
            </a:r>
            <a:endParaRPr lang="ru-RU" sz="2000" b="1" dirty="0">
              <a:solidFill>
                <a:schemeClr val="bg1"/>
              </a:solidFill>
              <a:latin typeface="Calibri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4495279" y="3657600"/>
            <a:ext cx="0" cy="2133600"/>
          </a:xfrm>
          <a:prstGeom prst="straightConnector1">
            <a:avLst/>
          </a:prstGeom>
          <a:ln>
            <a:solidFill>
              <a:schemeClr val="bg1"/>
            </a:solidFill>
            <a:prstDash val="sysDot"/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362200" y="902473"/>
            <a:ext cx="6562316" cy="256374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ru-RU" altLang="ru-RU" sz="24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171625" y="815216"/>
            <a:ext cx="2680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ru-RU" sz="2200" b="1" dirty="0" smtClean="0">
                <a:solidFill>
                  <a:schemeClr val="bg1"/>
                </a:solidFill>
              </a:rPr>
              <a:t>Смена поколений</a:t>
            </a:r>
            <a:endParaRPr lang="en-AU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7912" y="952290"/>
            <a:ext cx="1643062" cy="1643063"/>
          </a:xfrm>
          <a:prstGeom prst="ellips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762431" y="992191"/>
            <a:ext cx="1643062" cy="1643063"/>
          </a:xfrm>
          <a:prstGeom prst="ellips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808537" y="992191"/>
            <a:ext cx="1643062" cy="1643063"/>
          </a:xfrm>
          <a:prstGeom prst="ellips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59865" y="982589"/>
            <a:ext cx="1643062" cy="1643063"/>
          </a:xfrm>
          <a:prstGeom prst="ellipse">
            <a:avLst/>
          </a:prstGeom>
          <a:noFill/>
          <a:ln w="12700" cmpd="sng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1295400" y="2602503"/>
            <a:ext cx="14043" cy="454379"/>
          </a:xfrm>
          <a:prstGeom prst="line">
            <a:avLst/>
          </a:prstGeom>
          <a:ln w="12700" cmpd="sng">
            <a:solidFill>
              <a:srgbClr val="7F7F7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2680258" y="23673"/>
            <a:ext cx="8229600" cy="937499"/>
          </a:xfrm>
          <a:prstGeom prst="rect">
            <a:avLst/>
          </a:prstGeom>
        </p:spPr>
        <p:txBody>
          <a:bodyPr anchor="t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3200" b="1" dirty="0" smtClean="0">
                <a:solidFill>
                  <a:srgbClr val="006600"/>
                </a:solidFill>
                <a:latin typeface="+mn-lt"/>
                <a:cs typeface="Arial" panose="020B0604020202020204" pitchFamily="34" charset="0"/>
              </a:rPr>
              <a:t>Характеристики поколений</a:t>
            </a:r>
            <a:endParaRPr lang="ru-RU" altLang="ru-RU" sz="3200" b="1" dirty="0" smtClean="0">
              <a:solidFill>
                <a:srgbClr val="0066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39" y="1081621"/>
            <a:ext cx="1399461" cy="13994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6" y="1101183"/>
            <a:ext cx="1318253" cy="13182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111" y="1167429"/>
            <a:ext cx="1307792" cy="129246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281" y="1116321"/>
            <a:ext cx="1343574" cy="1343574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280742" y="2710391"/>
            <a:ext cx="20574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Бейби-бумеры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(1943-1963)</a:t>
            </a:r>
          </a:p>
          <a:p>
            <a:pPr algn="ctr"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Победители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Нет ничего невозможного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Безграничный оптимизм и вера в «светлое будущее»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Коллективизм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70623" y="2767642"/>
            <a:ext cx="2537913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Поколение «Х»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(1963 – 1983)</a:t>
            </a:r>
          </a:p>
          <a:p>
            <a:pPr>
              <a:lnSpc>
                <a:spcPct val="110000"/>
              </a:lnSpc>
              <a:defRPr/>
            </a:pP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Индивидуализм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Информированность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Умение ставить и достигать цели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Коммуникабельность</a:t>
            </a:r>
          </a:p>
          <a:p>
            <a:pPr>
              <a:defRPr/>
            </a:pP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04463" y="2794111"/>
            <a:ext cx="2286000" cy="39395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Поколение «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Y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(1983 – сер. 90-х) </a:t>
            </a:r>
          </a:p>
          <a:p>
            <a:pPr algn="ctr"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Миллениум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Гибкость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Мобильность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Общительность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Техническая продвинутость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Уверенность в себе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Оптимизм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6795058" y="2881778"/>
            <a:ext cx="228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Поколение «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Z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»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 (начиная с сер. 90-х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cs typeface="Arial" charset="0"/>
              </a:rPr>
              <a:t>)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charset="0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Дружелюбные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Креативные, творческие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Амбициозны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Arial" charset="0"/>
              </a:rPr>
              <a:t>Непостоянны</a:t>
            </a:r>
          </a:p>
        </p:txBody>
      </p:sp>
      <p:cxnSp>
        <p:nvCxnSpPr>
          <p:cNvPr id="42" name="Straight Connector 32"/>
          <p:cNvCxnSpPr/>
          <p:nvPr/>
        </p:nvCxnSpPr>
        <p:spPr>
          <a:xfrm flipH="1">
            <a:off x="3617874" y="2641053"/>
            <a:ext cx="14043" cy="454379"/>
          </a:xfrm>
          <a:prstGeom prst="line">
            <a:avLst/>
          </a:prstGeom>
          <a:ln w="12700" cmpd="sng">
            <a:solidFill>
              <a:srgbClr val="7F7F7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32"/>
          <p:cNvCxnSpPr/>
          <p:nvPr/>
        </p:nvCxnSpPr>
        <p:spPr>
          <a:xfrm flipH="1">
            <a:off x="5616025" y="2666273"/>
            <a:ext cx="14043" cy="454379"/>
          </a:xfrm>
          <a:prstGeom prst="line">
            <a:avLst/>
          </a:prstGeom>
          <a:ln w="12700" cmpd="sng">
            <a:solidFill>
              <a:srgbClr val="7F7F7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2"/>
          <p:cNvCxnSpPr/>
          <p:nvPr/>
        </p:nvCxnSpPr>
        <p:spPr>
          <a:xfrm flipH="1">
            <a:off x="7909046" y="2637469"/>
            <a:ext cx="14043" cy="454379"/>
          </a:xfrm>
          <a:prstGeom prst="line">
            <a:avLst/>
          </a:prstGeom>
          <a:ln w="12700" cmpd="sng">
            <a:solidFill>
              <a:srgbClr val="7F7F7F"/>
            </a:solidFill>
            <a:prstDash val="sysDash"/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6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17762" y="181063"/>
            <a:ext cx="5798915" cy="865560"/>
          </a:xfrm>
        </p:spPr>
        <p:txBody>
          <a:bodyPr/>
          <a:lstStyle/>
          <a:p>
            <a:r>
              <a:rPr lang="ru-RU" altLang="ru-RU" sz="2400" dirty="0" smtClean="0">
                <a:solidFill>
                  <a:srgbClr val="006600"/>
                </a:solidFill>
                <a:latin typeface="Calibri" panose="020F0502020204030204"/>
              </a:rPr>
              <a:t>Кто сегодня востребован на рынке труда? </a:t>
            </a:r>
            <a:br>
              <a:rPr lang="ru-RU" altLang="ru-RU" sz="2400" dirty="0" smtClean="0">
                <a:solidFill>
                  <a:srgbClr val="006600"/>
                </a:solidFill>
                <a:latin typeface="Calibri" panose="020F0502020204030204"/>
              </a:rPr>
            </a:br>
            <a:r>
              <a:rPr lang="ru-RU" altLang="ru-RU" sz="2400" dirty="0" smtClean="0">
                <a:solidFill>
                  <a:srgbClr val="006600"/>
                </a:solidFill>
                <a:latin typeface="Calibri" panose="020F0502020204030204"/>
              </a:rPr>
              <a:t>(по индустриям и специальностям)</a:t>
            </a:r>
            <a:endParaRPr lang="ru-RU" altLang="ru-RU" sz="2400" dirty="0" smtClean="0">
              <a:solidFill>
                <a:srgbClr val="005426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465125" y="1616665"/>
            <a:ext cx="4789749" cy="191400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Товары Народного Потребления (</a:t>
            </a:r>
            <a:r>
              <a:rPr lang="en-US" sz="1800" dirty="0" smtClean="0"/>
              <a:t>FMCG</a:t>
            </a:r>
            <a:r>
              <a:rPr lang="ru-RU" sz="1800" dirty="0" smtClean="0"/>
              <a:t>)</a:t>
            </a:r>
            <a:endParaRPr lang="en-US" sz="1800" dirty="0" smtClean="0"/>
          </a:p>
          <a:p>
            <a:r>
              <a:rPr lang="ru-RU" sz="1800" dirty="0" smtClean="0"/>
              <a:t>Промышленное производство</a:t>
            </a:r>
          </a:p>
          <a:p>
            <a:r>
              <a:rPr lang="ru-RU" sz="1800" dirty="0" smtClean="0"/>
              <a:t>Медицина, Фармацевтика</a:t>
            </a:r>
          </a:p>
          <a:p>
            <a:r>
              <a:rPr lang="ru-RU" sz="1800" dirty="0" smtClean="0"/>
              <a:t>Розничные сети</a:t>
            </a:r>
          </a:p>
          <a:p>
            <a:r>
              <a:rPr lang="ru-RU" sz="1800" dirty="0" smtClean="0"/>
              <a:t>Государственные структуры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44" y="1089953"/>
            <a:ext cx="1863524" cy="247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97547" y="4083894"/>
            <a:ext cx="725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Менеджеры и специалисты по продажам,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мерчандайзеры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81455" y="4547773"/>
            <a:ext cx="6353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Медицинские представители, фармацевты, провизоры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81456" y="5075143"/>
            <a:ext cx="8035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Инженеры, Главные инженеры, инженеры-конструкторы, технологи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981455" y="5626053"/>
            <a:ext cx="6061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ИТ специалисты, сервис, разработка, продажи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81455" y="6176963"/>
            <a:ext cx="803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Производственный персонал, грузчики, водители погрузчиков, операторы линий, наладчики</a:t>
            </a:r>
            <a:endParaRPr lang="ru-RU" dirty="0"/>
          </a:p>
        </p:txBody>
      </p:sp>
      <p:sp>
        <p:nvSpPr>
          <p:cNvPr id="18" name="5-конечная звезда 17"/>
          <p:cNvSpPr/>
          <p:nvPr/>
        </p:nvSpPr>
        <p:spPr>
          <a:xfrm rot="2043052">
            <a:off x="459238" y="6143266"/>
            <a:ext cx="501851" cy="473489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 rot="2043052">
            <a:off x="406160" y="3888583"/>
            <a:ext cx="501851" cy="473489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rot="2043052">
            <a:off x="406160" y="4460294"/>
            <a:ext cx="501851" cy="473489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 rot="2043052">
            <a:off x="406160" y="4978524"/>
            <a:ext cx="501851" cy="473489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rot="2043052">
            <a:off x="423911" y="5616284"/>
            <a:ext cx="501851" cy="473489"/>
          </a:xfrm>
          <a:prstGeom prst="star5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30641" y="3647759"/>
            <a:ext cx="987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426"/>
                </a:solidFill>
              </a:rPr>
              <a:t>КТО?</a:t>
            </a:r>
            <a:endParaRPr lang="ru-RU" b="1" dirty="0">
              <a:solidFill>
                <a:srgbClr val="005426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738968" y="1092428"/>
            <a:ext cx="987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5426"/>
                </a:solidFill>
              </a:rPr>
              <a:t>ГДЕ?</a:t>
            </a:r>
            <a:endParaRPr lang="ru-RU" b="1" dirty="0">
              <a:solidFill>
                <a:srgbClr val="005426"/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7982055" y="4586831"/>
            <a:ext cx="321970" cy="1408553"/>
          </a:xfrm>
          <a:prstGeom prst="rightBrace">
            <a:avLst/>
          </a:prstGeom>
          <a:ln w="25400">
            <a:solidFill>
              <a:srgbClr val="0054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385883" y="5120917"/>
            <a:ext cx="758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5426"/>
                </a:solidFill>
              </a:rPr>
              <a:t>STEM</a:t>
            </a:r>
            <a:endParaRPr lang="ru-RU" b="1" dirty="0">
              <a:solidFill>
                <a:srgbClr val="0054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-836633" y="-383185"/>
            <a:ext cx="8159750" cy="1729659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Calibri" panose="020F0502020204030204"/>
              </a:rPr>
              <a:t>Наличие кандидатов на рынке по специальностям</a:t>
            </a:r>
            <a:endParaRPr lang="ru-RU" altLang="ru-RU" sz="3200" b="1" dirty="0" smtClean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52400" y="6376158"/>
            <a:ext cx="80043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ru-RU" altLang="ru-RU" sz="105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Данные взяты их отрытых источников, данные в процентах по отношению к общему числу кандидатов на рынке</a:t>
            </a:r>
            <a:endParaRPr lang="ru-RU" altLang="ru-RU" sz="105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77113" y="1191085"/>
            <a:ext cx="532436" cy="2546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77113" y="1587780"/>
            <a:ext cx="532436" cy="254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77113" y="1984475"/>
            <a:ext cx="532436" cy="2546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5509549" y="1164518"/>
            <a:ext cx="2926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dirty="0" smtClean="0"/>
              <a:t>Кандидатов больше, чем вакансий</a:t>
            </a:r>
            <a:endParaRPr kumimoji="1" lang="ru-RU" altLang="ru-RU" sz="1400" dirty="0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5516863" y="1589829"/>
            <a:ext cx="29264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dirty="0" smtClean="0"/>
              <a:t>Кандидатов меньше, чем вакансий</a:t>
            </a:r>
            <a:endParaRPr kumimoji="1" lang="ru-RU" altLang="ru-RU" sz="1400" dirty="0"/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509549" y="1931342"/>
            <a:ext cx="36271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ru-RU" altLang="ru-RU" sz="1400" dirty="0" smtClean="0"/>
              <a:t>Кандидатов и вакансий примерно поровну</a:t>
            </a:r>
            <a:endParaRPr kumimoji="1" lang="ru-RU" altLang="ru-RU" sz="1400" dirty="0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300732"/>
              </p:ext>
            </p:extLst>
          </p:nvPr>
        </p:nvGraphicFramePr>
        <p:xfrm>
          <a:off x="185194" y="1307980"/>
          <a:ext cx="8730205" cy="4964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Овал 15"/>
          <p:cNvSpPr/>
          <p:nvPr/>
        </p:nvSpPr>
        <p:spPr>
          <a:xfrm>
            <a:off x="6705601" y="4343400"/>
            <a:ext cx="1386676" cy="38100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7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892" y="1455675"/>
            <a:ext cx="4958108" cy="25146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/>
              <a:t>* </a:t>
            </a:r>
            <a:r>
              <a:rPr lang="ru-RU" sz="2200" b="1" dirty="0" smtClean="0"/>
              <a:t>Неосознанный выбор специальности и будущей профессии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*</a:t>
            </a:r>
            <a:r>
              <a:rPr lang="ru-RU" sz="2200" b="1" dirty="0" smtClean="0"/>
              <a:t>Основная мотивация при смене работы – карьерный рост</a:t>
            </a:r>
            <a:br>
              <a:rPr lang="ru-RU" sz="2200" b="1" dirty="0" smtClean="0"/>
            </a:br>
            <a:r>
              <a:rPr lang="ru-RU" sz="2200" b="1" dirty="0" smtClean="0"/>
              <a:t>*Поиск работы через: социальные сети, сайт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hh</a:t>
            </a:r>
            <a:r>
              <a:rPr lang="en-US" sz="2200" b="1" dirty="0" smtClean="0"/>
              <a:t>, networking, </a:t>
            </a:r>
            <a:r>
              <a:rPr lang="ru-RU" sz="2200" b="1" dirty="0" smtClean="0"/>
              <a:t>стажировки</a:t>
            </a:r>
            <a:br>
              <a:rPr lang="ru-RU" sz="2200" b="1" dirty="0" smtClean="0"/>
            </a:br>
            <a:r>
              <a:rPr lang="ru-RU" sz="2200" b="1" dirty="0" smtClean="0"/>
              <a:t>*Прилично составленное резюме</a:t>
            </a:r>
            <a:br>
              <a:rPr lang="ru-RU" sz="2200" b="1" dirty="0" smtClean="0"/>
            </a:br>
            <a:r>
              <a:rPr lang="ru-RU" sz="2200" b="1" dirty="0" smtClean="0"/>
              <a:t>*Средние ожидания от 25 000 рублей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b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**</a:t>
            </a:r>
            <a:endParaRPr lang="ru-RU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263" y="987170"/>
            <a:ext cx="8229600" cy="4525963"/>
          </a:xfrm>
        </p:spPr>
        <p:txBody>
          <a:bodyPr/>
          <a:lstStyle/>
          <a:p>
            <a:r>
              <a:rPr lang="ru-RU" dirty="0" smtClean="0"/>
              <a:t>С                                     </a:t>
            </a:r>
            <a:r>
              <a:rPr lang="ru-RU" sz="2400" b="1" u="sng" dirty="0" smtClean="0"/>
              <a:t>Выпускники ВУЗОВ:</a:t>
            </a:r>
            <a:endParaRPr lang="ru-RU" sz="2400" b="1" u="sng" dirty="0"/>
          </a:p>
        </p:txBody>
      </p:sp>
      <p:pic>
        <p:nvPicPr>
          <p:cNvPr id="4" name="Picture 2" descr="http://blog.mondo.com/Portals/264375/images/job%20hop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1"/>
            <a:ext cx="403349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6" y="4016375"/>
            <a:ext cx="4145280" cy="266587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133076" y="3912366"/>
            <a:ext cx="7307580" cy="442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u="sng" dirty="0" smtClean="0">
                <a:solidFill>
                  <a:srgbClr val="006600"/>
                </a:solidFill>
              </a:rPr>
              <a:t>Выпускники со с</a:t>
            </a:r>
            <a:r>
              <a:rPr lang="en-US" sz="2400" b="1" u="sng" dirty="0" smtClean="0">
                <a:solidFill>
                  <a:srgbClr val="006600"/>
                </a:solidFill>
              </a:rPr>
              <a:t>/c </a:t>
            </a:r>
            <a:r>
              <a:rPr lang="ru-RU" sz="2400" b="1" u="sng" dirty="0" smtClean="0">
                <a:solidFill>
                  <a:srgbClr val="006600"/>
                </a:solidFill>
              </a:rPr>
              <a:t>образованием</a:t>
            </a:r>
            <a:r>
              <a:rPr lang="en-US" sz="2400" b="1" u="sng" dirty="0" smtClean="0">
                <a:solidFill>
                  <a:srgbClr val="006600"/>
                </a:solidFill>
              </a:rPr>
              <a:t> </a:t>
            </a:r>
            <a:r>
              <a:rPr lang="ru-RU" sz="2400" b="1" u="sng" dirty="0" smtClean="0">
                <a:solidFill>
                  <a:srgbClr val="006600"/>
                </a:solidFill>
              </a:rPr>
              <a:t> </a:t>
            </a:r>
            <a:endParaRPr lang="ru-RU" sz="2400" b="1" u="sng" dirty="0">
              <a:solidFill>
                <a:srgbClr val="0066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07812" y="4244340"/>
            <a:ext cx="4958108" cy="2514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/>
              <a:t>* </a:t>
            </a:r>
            <a:r>
              <a:rPr lang="ru-RU" sz="2500" b="1" dirty="0">
                <a:solidFill>
                  <a:srgbClr val="006600"/>
                </a:solidFill>
              </a:rPr>
              <a:t>О</a:t>
            </a:r>
            <a:r>
              <a:rPr lang="ru-RU" sz="2500" b="1" dirty="0" smtClean="0">
                <a:solidFill>
                  <a:srgbClr val="006600"/>
                </a:solidFill>
              </a:rPr>
              <a:t>сознанный выбор специальности и будущей профессии</a:t>
            </a:r>
            <a:r>
              <a:rPr lang="en-US" sz="2500" b="1" dirty="0" smtClean="0">
                <a:solidFill>
                  <a:srgbClr val="006600"/>
                </a:solidFill>
              </a:rPr>
              <a:t/>
            </a:r>
            <a:br>
              <a:rPr lang="en-US" sz="2500" b="1" dirty="0" smtClean="0">
                <a:solidFill>
                  <a:srgbClr val="006600"/>
                </a:solidFill>
              </a:rPr>
            </a:br>
            <a:r>
              <a:rPr lang="en-US" sz="2500" b="1" dirty="0" smtClean="0">
                <a:solidFill>
                  <a:srgbClr val="006600"/>
                </a:solidFill>
              </a:rPr>
              <a:t>*</a:t>
            </a:r>
            <a:r>
              <a:rPr lang="ru-RU" sz="2500" b="1" dirty="0" smtClean="0">
                <a:solidFill>
                  <a:srgbClr val="006600"/>
                </a:solidFill>
              </a:rPr>
              <a:t>Основная мотивация при смене работы – деньги</a:t>
            </a:r>
            <a:br>
              <a:rPr lang="ru-RU" sz="2500" b="1" dirty="0" smtClean="0">
                <a:solidFill>
                  <a:srgbClr val="006600"/>
                </a:solidFill>
              </a:rPr>
            </a:br>
            <a:r>
              <a:rPr lang="ru-RU" sz="2500" b="1" dirty="0" smtClean="0">
                <a:solidFill>
                  <a:srgbClr val="006600"/>
                </a:solidFill>
              </a:rPr>
              <a:t>*Поиск работы через: сайт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en-US" sz="2500" b="1" dirty="0" err="1" smtClean="0">
                <a:solidFill>
                  <a:srgbClr val="006600"/>
                </a:solidFill>
              </a:rPr>
              <a:t>superjob</a:t>
            </a:r>
            <a:r>
              <a:rPr lang="en-US" sz="2500" b="1" dirty="0" smtClean="0">
                <a:solidFill>
                  <a:srgbClr val="006600"/>
                </a:solidFill>
              </a:rPr>
              <a:t>, </a:t>
            </a:r>
            <a:r>
              <a:rPr lang="en-US" sz="2500" b="1" dirty="0" err="1" smtClean="0">
                <a:solidFill>
                  <a:srgbClr val="006600"/>
                </a:solidFill>
              </a:rPr>
              <a:t>avito</a:t>
            </a:r>
            <a:r>
              <a:rPr lang="en-US" sz="2500" b="1" dirty="0" smtClean="0">
                <a:solidFill>
                  <a:srgbClr val="006600"/>
                </a:solidFill>
              </a:rPr>
              <a:t>, </a:t>
            </a:r>
            <a:r>
              <a:rPr lang="ru-RU" sz="2500" b="1" dirty="0" smtClean="0">
                <a:solidFill>
                  <a:srgbClr val="006600"/>
                </a:solidFill>
              </a:rPr>
              <a:t>в контакте</a:t>
            </a:r>
            <a:r>
              <a:rPr lang="en-US" sz="2500" b="1" dirty="0" smtClean="0">
                <a:solidFill>
                  <a:srgbClr val="006600"/>
                </a:solidFill>
              </a:rPr>
              <a:t> </a:t>
            </a:r>
            <a:r>
              <a:rPr lang="ru-RU" sz="2500" b="1" dirty="0" smtClean="0">
                <a:solidFill>
                  <a:srgbClr val="006600"/>
                </a:solidFill>
              </a:rPr>
              <a:t/>
            </a:r>
            <a:br>
              <a:rPr lang="ru-RU" sz="2500" b="1" dirty="0" smtClean="0">
                <a:solidFill>
                  <a:srgbClr val="006600"/>
                </a:solidFill>
              </a:rPr>
            </a:br>
            <a:r>
              <a:rPr lang="ru-RU" sz="2500" b="1" dirty="0" smtClean="0">
                <a:solidFill>
                  <a:srgbClr val="006600"/>
                </a:solidFill>
              </a:rPr>
              <a:t>*Плохо составленное резюме</a:t>
            </a:r>
            <a:br>
              <a:rPr lang="ru-RU" sz="2500" b="1" dirty="0" smtClean="0">
                <a:solidFill>
                  <a:srgbClr val="006600"/>
                </a:solidFill>
              </a:rPr>
            </a:br>
            <a:r>
              <a:rPr lang="ru-RU" sz="2500" b="1" dirty="0" smtClean="0">
                <a:solidFill>
                  <a:srgbClr val="006600"/>
                </a:solidFill>
              </a:rPr>
              <a:t>*Средние ожидания от 19 000 рублей  </a:t>
            </a:r>
            <a:endParaRPr lang="ru-RU" sz="2500" b="1" dirty="0">
              <a:solidFill>
                <a:srgbClr val="00660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54022" y="61156"/>
            <a:ext cx="7307580" cy="63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</a:rPr>
              <a:t>ПОРТРЕТ КАНДИДАТА 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</a:rPr>
              <a:t>KELLY</a:t>
            </a:r>
            <a:endParaRPr lang="ru-RU" sz="32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755063FBE6F24099E7681AE3995E72" ma:contentTypeVersion="0" ma:contentTypeDescription="Create a new document." ma:contentTypeScope="" ma:versionID="c8a9a82751cec681eb6b32c2290b2df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04CB42-5FCD-4B76-9CD5-F28CAFA74D48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3A5A5C-C40F-4D28-AE7C-D9AF3393F38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4A4A-15FA-4F84-AD7B-3BC7BCA08C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695</Words>
  <Application>Microsoft Office PowerPoint</Application>
  <PresentationFormat>Экран (4:3)</PresentationFormat>
  <Paragraphs>205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Gulim</vt:lpstr>
      <vt:lpstr>ＭＳ Ｐゴシック</vt:lpstr>
      <vt:lpstr>ＭＳ Ｐゴシック</vt:lpstr>
      <vt:lpstr>Arial</vt:lpstr>
      <vt:lpstr>Calibri</vt:lpstr>
      <vt:lpstr>Tahoma</vt:lpstr>
      <vt:lpstr>Wingdings</vt:lpstr>
      <vt:lpstr>Office Theme</vt:lpstr>
      <vt:lpstr>«Ситуация и перспективы рынка труда для молодых специалистов».</vt:lpstr>
      <vt:lpstr>                                   Kelly в мире</vt:lpstr>
      <vt:lpstr>                       Kelly в России. </vt:lpstr>
      <vt:lpstr>Презентация PowerPoint</vt:lpstr>
      <vt:lpstr>Презентация PowerPoint</vt:lpstr>
      <vt:lpstr>Презентация PowerPoint</vt:lpstr>
      <vt:lpstr>Кто сегодня востребован на рынке труда?  (по индустриям и специальностям)</vt:lpstr>
      <vt:lpstr>Наличие кандидатов на рынке по специальностям</vt:lpstr>
      <vt:lpstr>* Неосознанный выбор специальности и будущей профессии *Основная мотивация при смене работы – карьерный рост *Поиск работы через: социальные сети, сайт hh, networking, стажировки *Прилично составленное резюме *Средние ожидания от 25 000 рублей   **</vt:lpstr>
      <vt:lpstr>Источники поиска работы (по возрастам)</vt:lpstr>
      <vt:lpstr>Проекты Kelly 2016.  Ищем со средне-специальным </vt:lpstr>
      <vt:lpstr>Презентация PowerPoint</vt:lpstr>
    </vt:vector>
  </TitlesOfParts>
  <Company>Kelly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liliyal</dc:creator>
  <cp:lastModifiedBy>Inna Podporina</cp:lastModifiedBy>
  <cp:revision>381</cp:revision>
  <dcterms:created xsi:type="dcterms:W3CDTF">2011-09-02T14:27:22Z</dcterms:created>
  <dcterms:modified xsi:type="dcterms:W3CDTF">2016-10-24T10:07:29Z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0x01010075755063FBE6F24099E7681AE3995E72</vt:lpwstr>
  </property>
</Properties>
</file>